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580" r:id="rId1"/>
  </p:sldMasterIdLst>
  <p:notesMasterIdLst>
    <p:notesMasterId r:id="rId89"/>
  </p:notesMasterIdLst>
  <p:handoutMasterIdLst>
    <p:handoutMasterId r:id="rId90"/>
  </p:handoutMasterIdLst>
  <p:sldIdLst>
    <p:sldId id="383" r:id="rId2"/>
    <p:sldId id="318" r:id="rId3"/>
    <p:sldId id="448" r:id="rId4"/>
    <p:sldId id="452" r:id="rId5"/>
    <p:sldId id="453" r:id="rId6"/>
    <p:sldId id="454" r:id="rId7"/>
    <p:sldId id="455" r:id="rId8"/>
    <p:sldId id="456" r:id="rId9"/>
    <p:sldId id="457" r:id="rId10"/>
    <p:sldId id="458" r:id="rId11"/>
    <p:sldId id="449" r:id="rId12"/>
    <p:sldId id="438" r:id="rId13"/>
    <p:sldId id="439" r:id="rId14"/>
    <p:sldId id="507" r:id="rId15"/>
    <p:sldId id="440" r:id="rId16"/>
    <p:sldId id="441" r:id="rId17"/>
    <p:sldId id="442" r:id="rId18"/>
    <p:sldId id="505" r:id="rId19"/>
    <p:sldId id="506" r:id="rId20"/>
    <p:sldId id="499" r:id="rId21"/>
    <p:sldId id="500" r:id="rId22"/>
    <p:sldId id="501" r:id="rId23"/>
    <p:sldId id="503" r:id="rId24"/>
    <p:sldId id="504" r:id="rId25"/>
    <p:sldId id="509" r:id="rId26"/>
    <p:sldId id="510" r:id="rId27"/>
    <p:sldId id="508" r:id="rId28"/>
    <p:sldId id="502" r:id="rId29"/>
    <p:sldId id="450" r:id="rId30"/>
    <p:sldId id="459" r:id="rId31"/>
    <p:sldId id="460" r:id="rId32"/>
    <p:sldId id="511" r:id="rId33"/>
    <p:sldId id="512" r:id="rId34"/>
    <p:sldId id="513" r:id="rId35"/>
    <p:sldId id="514" r:id="rId36"/>
    <p:sldId id="515" r:id="rId37"/>
    <p:sldId id="461" r:id="rId38"/>
    <p:sldId id="462" r:id="rId39"/>
    <p:sldId id="464" r:id="rId40"/>
    <p:sldId id="408" r:id="rId41"/>
    <p:sldId id="312" r:id="rId42"/>
    <p:sldId id="391" r:id="rId43"/>
    <p:sldId id="465" r:id="rId44"/>
    <p:sldId id="466" r:id="rId45"/>
    <p:sldId id="467" r:id="rId46"/>
    <p:sldId id="468" r:id="rId47"/>
    <p:sldId id="516" r:id="rId48"/>
    <p:sldId id="518" r:id="rId49"/>
    <p:sldId id="517" r:id="rId50"/>
    <p:sldId id="469" r:id="rId51"/>
    <p:sldId id="470" r:id="rId52"/>
    <p:sldId id="471" r:id="rId53"/>
    <p:sldId id="472" r:id="rId54"/>
    <p:sldId id="473" r:id="rId55"/>
    <p:sldId id="474" r:id="rId56"/>
    <p:sldId id="475" r:id="rId57"/>
    <p:sldId id="476" r:id="rId58"/>
    <p:sldId id="477" r:id="rId59"/>
    <p:sldId id="479" r:id="rId60"/>
    <p:sldId id="480" r:id="rId61"/>
    <p:sldId id="489" r:id="rId62"/>
    <p:sldId id="491" r:id="rId63"/>
    <p:sldId id="492" r:id="rId64"/>
    <p:sldId id="490" r:id="rId65"/>
    <p:sldId id="496" r:id="rId66"/>
    <p:sldId id="493" r:id="rId67"/>
    <p:sldId id="494" r:id="rId68"/>
    <p:sldId id="495" r:id="rId69"/>
    <p:sldId id="497" r:id="rId70"/>
    <p:sldId id="481" r:id="rId71"/>
    <p:sldId id="483" r:id="rId72"/>
    <p:sldId id="498" r:id="rId73"/>
    <p:sldId id="484" r:id="rId74"/>
    <p:sldId id="485" r:id="rId75"/>
    <p:sldId id="486" r:id="rId76"/>
    <p:sldId id="487" r:id="rId77"/>
    <p:sldId id="488" r:id="rId78"/>
    <p:sldId id="443" r:id="rId79"/>
    <p:sldId id="447" r:id="rId80"/>
    <p:sldId id="444" r:id="rId81"/>
    <p:sldId id="445" r:id="rId82"/>
    <p:sldId id="446" r:id="rId83"/>
    <p:sldId id="430" r:id="rId84"/>
    <p:sldId id="431" r:id="rId85"/>
    <p:sldId id="432" r:id="rId86"/>
    <p:sldId id="433" r:id="rId87"/>
    <p:sldId id="434" r:id="rId88"/>
  </p:sldIdLst>
  <p:sldSz cx="9144000" cy="5143500" type="screen16x9"/>
  <p:notesSz cx="6858000" cy="9945688"/>
  <p:embeddedFontLst>
    <p:embeddedFont>
      <p:font typeface="Calibri" panose="020F0502020204030204" pitchFamily="34" charset="0"/>
      <p:regular r:id="rId91"/>
      <p:bold r:id="rId92"/>
      <p:italic r:id="rId93"/>
      <p:boldItalic r:id="rId94"/>
    </p:embeddedFont>
    <p:embeddedFont>
      <p:font typeface="Gill Sans MT" panose="020B0502020104020203" pitchFamily="34" charset="0"/>
      <p:regular r:id="rId95"/>
      <p:bold r:id="rId96"/>
      <p:italic r:id="rId97"/>
      <p:boldItalic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initials="Gu" lastIdx="6" clrIdx="0"/>
  <p:cmAuthor id="2" name="Bhupen" initials="B" lastIdx="2" clrIdx="1">
    <p:extLst>
      <p:ext uri="{19B8F6BF-5375-455C-9EA6-DF929625EA0E}">
        <p15:presenceInfo xmlns:p15="http://schemas.microsoft.com/office/powerpoint/2012/main" userId="Bhup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5458E1-0376-4910-A6E8-49B6F46B1678}">
  <a:tblStyle styleId="{1E5458E1-0376-4910-A6E8-49B6F46B1678}" styleName="Table_0"/>
  <a:tblStyle styleId="{2D7838A6-8AF6-4D93-9898-C73CC40452AA}"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8" autoAdjust="0"/>
    <p:restoredTop sz="95628" autoAdjust="0"/>
  </p:normalViewPr>
  <p:slideViewPr>
    <p:cSldViewPr snapToGrid="0">
      <p:cViewPr varScale="1">
        <p:scale>
          <a:sx n="150" d="100"/>
          <a:sy n="150" d="100"/>
        </p:scale>
        <p:origin x="498" y="120"/>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95"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2BDDF6-302D-41B3-BAFD-AC28624CAA02}"/>
              </a:ext>
            </a:extLst>
          </p:cNvPr>
          <p:cNvSpPr>
            <a:spLocks noGrp="1"/>
          </p:cNvSpPr>
          <p:nvPr>
            <p:ph type="hdr" sz="quarter"/>
          </p:nvPr>
        </p:nvSpPr>
        <p:spPr>
          <a:xfrm>
            <a:off x="0" y="0"/>
            <a:ext cx="2971800" cy="4984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D0240B-8CF4-4C08-8D15-2800399E6E8B}"/>
              </a:ext>
            </a:extLst>
          </p:cNvPr>
          <p:cNvSpPr>
            <a:spLocks noGrp="1"/>
          </p:cNvSpPr>
          <p:nvPr>
            <p:ph type="dt" sz="quarter" idx="1"/>
          </p:nvPr>
        </p:nvSpPr>
        <p:spPr>
          <a:xfrm>
            <a:off x="3884613" y="0"/>
            <a:ext cx="2971800" cy="498475"/>
          </a:xfrm>
          <a:prstGeom prst="rect">
            <a:avLst/>
          </a:prstGeom>
        </p:spPr>
        <p:txBody>
          <a:bodyPr vert="horz" lIns="91440" tIns="45720" rIns="91440" bIns="45720" rtlCol="0"/>
          <a:lstStyle>
            <a:lvl1pPr algn="r">
              <a:defRPr sz="1200"/>
            </a:lvl1pPr>
          </a:lstStyle>
          <a:p>
            <a:fld id="{A620B5A5-0365-41F6-AD78-4D08F86D41EF}" type="datetimeFigureOut">
              <a:rPr lang="en-US" smtClean="0"/>
              <a:t>1/14/19</a:t>
            </a:fld>
            <a:endParaRPr lang="en-US"/>
          </a:p>
        </p:txBody>
      </p:sp>
      <p:sp>
        <p:nvSpPr>
          <p:cNvPr id="4" name="Footer Placeholder 3">
            <a:extLst>
              <a:ext uri="{FF2B5EF4-FFF2-40B4-BE49-F238E27FC236}">
                <a16:creationId xmlns:a16="http://schemas.microsoft.com/office/drawing/2014/main" id="{EC7000B5-3DB9-408E-A0D3-22C1B18C6E61}"/>
              </a:ext>
            </a:extLst>
          </p:cNvPr>
          <p:cNvSpPr>
            <a:spLocks noGrp="1"/>
          </p:cNvSpPr>
          <p:nvPr>
            <p:ph type="ftr" sz="quarter" idx="2"/>
          </p:nvPr>
        </p:nvSpPr>
        <p:spPr>
          <a:xfrm>
            <a:off x="0" y="9447213"/>
            <a:ext cx="2971800" cy="4984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525C2D-8D10-4B9D-B60B-15C0B9AE3A80}"/>
              </a:ext>
            </a:extLst>
          </p:cNvPr>
          <p:cNvSpPr>
            <a:spLocks noGrp="1"/>
          </p:cNvSpPr>
          <p:nvPr>
            <p:ph type="sldNum" sz="quarter" idx="3"/>
          </p:nvPr>
        </p:nvSpPr>
        <p:spPr>
          <a:xfrm>
            <a:off x="3884613" y="9447213"/>
            <a:ext cx="2971800" cy="498475"/>
          </a:xfrm>
          <a:prstGeom prst="rect">
            <a:avLst/>
          </a:prstGeom>
        </p:spPr>
        <p:txBody>
          <a:bodyPr vert="horz" lIns="91440" tIns="45720" rIns="91440" bIns="45720" rtlCol="0" anchor="b"/>
          <a:lstStyle>
            <a:lvl1pPr algn="r">
              <a:defRPr sz="1200"/>
            </a:lvl1pPr>
          </a:lstStyle>
          <a:p>
            <a:fld id="{3D309C1F-EB5C-4D33-A0F9-5C1454B74C82}" type="slidenum">
              <a:rPr lang="en-US" smtClean="0"/>
              <a:t>‹#›</a:t>
            </a:fld>
            <a:endParaRPr lang="en-US"/>
          </a:p>
        </p:txBody>
      </p:sp>
    </p:spTree>
    <p:extLst>
      <p:ext uri="{BB962C8B-B14F-4D97-AF65-F5344CB8AC3E}">
        <p14:creationId xmlns:p14="http://schemas.microsoft.com/office/powerpoint/2010/main" val="3637725396"/>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33472" units="1/cm"/>
          <inkml:channelProperty channel="Y" name="resolution" value="40.1487" units="1/cm"/>
          <inkml:channelProperty channel="T" name="resolution" value="1" units="1/dev"/>
        </inkml:channelProperties>
      </inkml:inkSource>
      <inkml:timestamp xml:id="ts0" timeString="2018-07-02T03:34:07.28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0,'0'21'187,"42"-21"-171,41 0-16,-21 0 16,22 0-16,-22 0 15,21 0-15,-20 0 16,-21 0-16,20 0 15,-41 0-15,41 0 16,-20 0 0,-21 0-16,41 0 15,-20 0-15,0 0 16,-22 0-16,1 0 16,0 0-16,0 0 15,20 0-15,-20 0 16,0 0-16,21 0 15,-1 0 1,1 0-16,-21 0 16,0 0-16,20 0 15,-20 0-15,62 21 16,-20-21 0,-42 0-16,20 0 15,-20 0-15,42 0 16,-43 0-16,22 0 15,-21 0-15,41 0 16,-41 0-16,21 0 16,-21 0-16,20 0 15,-20 0-15,42 0 16,-1 0-16,-41 0 16,20 0-16,-20 0 15,21 0 1,20 0-16,1 0 15,-22 0-15,-20 0 16,21 0-16,-21 0 16,41 0-16,-41 0 15,0 0 1,0 0 0</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33472" units="1/cm"/>
          <inkml:channelProperty channel="Y" name="resolution" value="40.1487" units="1/cm"/>
          <inkml:channelProperty channel="T" name="resolution" value="1" units="1/dev"/>
        </inkml:channelProperties>
      </inkml:inkSource>
      <inkml:timestamp xml:id="ts0" timeString="2018-10-06T03:38:43.827"/>
    </inkml:context>
    <inkml:brush xml:id="br0">
      <inkml:brushProperty name="width" value="0.035" units="cm"/>
      <inkml:brushProperty name="height" value="0.035" units="cm"/>
      <inkml:brushProperty name="color" value="#ED1C24"/>
      <inkml:brushProperty name="fitToCurve" value="1"/>
    </inkml:brush>
  </inkml:definitions>
  <inkml:trace contextRef="#ctx0" brushRef="#br0">499 91 0,'-45'-46'140,"-1"46"-109,23-22-31,1 22 16,-24-23 0,24 23 140,-1 0-140,23 23 46,0 22-62,0 23 16,-23-23-16,23 1 15,0-1 1,0-22-16,0-1 16,0 1-16,0 0 31,0-1 0,0 1-15,0 0-1,0-1 32,0 1-31,0 0-1,0-1 32,0 24-31,0-24-16,0 24 16,23-23-1,0 22 1,-1-22-16,1-1 15,0 1 1,-1 0 0,1-23-1,0 22-15,0 1 16,22-23 15,-22 23 32,-1-1-48,-22 1 17,23-23 14,0 23-14,-23-1 15,0 1-32,0 0-15,-23-23 16,23 22-1,-23 1 1,1 0-16,22-1 16,-23-22-1,23 46-15,-23-24 16,1 1-16,-1 0 16,0 22-1,0-22 1,1 0-1,22-1 1,-23 24-16,0-24 16,1 1-1,22 22 17,-46-22-32,46 0 15,-22-1-15,-1 24 16,-22-1-1,45-22 1,-23-1-16,0 1 31,1 0 1,22-1-17,-23-22 1,23 23-1,-45-23 1,45 23 15,-23-23-15,23-23 406,23 0-407,-1 1 1,46 22-16,0-23 16,-45 23-1,22 0-15,-22 0 16,0 0 0,-1 0 30,1 0 95,-23 23-125,23-1-1,-23 24 1,22-24 0,-22 1-1,46 0 1,-46-1-1,0 24 32,0-23-15,0 22-32,0-22 31,0 22-31,0-22 15,0-1 1,0 1 0,0 0-1,0-1-15,0 1 16,0 0 0,0-1-16,0 1 15,0 0 1,0-1-1,0 1-15,0 0 63,0 22 15,0-22-47,0 22 16,0-22-31,0 22 15,23 1 0,-1-46-31,-22 22 16,23 1 46,0 0 17,-1-1-64,-22 1-15,23-23 16,-23 45-1,45 1 1,-22-46 172,0 0-173,-1 0 1,1 45-16,0-45 31,-1 0-31,1 0 16,0 0-1,22 0-15,-22 0 16,22 0 0,-22 0 15</inkml:trace>
  <inkml:trace contextRef="#ctx0" brushRef="#br0" timeOffset="2359">363 23 0,'22'0'172,"1"0"-156,0 0 31,0 0 15,-1 0-46,1 0 78,0 0-79,-1 0 126,1 0-63,0 0-16,-1 0-15,1 0-15,0 0 14,-1 0 17,1 0-32,0 0 16</inkml:trace>
  <inkml:trace contextRef="#ctx0" brushRef="#br0" timeOffset="4734">204 3356 0,'45'0'172,"-22"0"-172,45 0 16,23 0-16,0 0 15,-1 0-15,24 0 16,-69 0-16,46 0 15,-23 0-15,0-45 16,0 45-16,-23 0 16,1 0-16,-1 0 15,-22 0-15,45 0 16,-46 0 0,24 0-16,-24 0 31,24 0 281,-24 0-280,24 0-17,-24 0-15,1 0 16,0 0-1,-1 0-15,1 0 16,22 0 0,24 0-16,-24 0 15,0-23-15,-22 23 32,0 0 30,-1-22-15</inkml:trace>
  <inkml:trace contextRef="#ctx0" brushRef="#br0" timeOffset="6296">1383 2767 0,'23'0'172,"0"0"-172,-1 22 15,24-22 1,-1 23 15,-22 0-31,45-1 16,-46-22-1,-22 23-15,46-23 16,-1 45-16,1-45 16,-24 23-16,69 0 15,-46-1-15,46 1 16,-46 0-16,1 22 15,-24-45-15,24 0 16,-46 23 343,-23-23-312,-22 45-31,-1 1 0,24-24-16,-1 1 15,0 45-15,-22-45 16,45-1-16,-23 1 15,1 0-15,-46 45 16,45-23-16,-22-22 16,-1 67-16,24-67 15,22 0 1,-23 22-16,0-45 156</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33472" units="1/cm"/>
          <inkml:channelProperty channel="Y" name="resolution" value="40.1487" units="1/cm"/>
          <inkml:channelProperty channel="T" name="resolution" value="1" units="1/dev"/>
        </inkml:channelProperties>
      </inkml:inkSource>
      <inkml:timestamp xml:id="ts0" timeString="2018-10-06T03:38:53.314"/>
    </inkml:context>
    <inkml:brush xml:id="br0">
      <inkml:brushProperty name="width" value="0.035" units="cm"/>
      <inkml:brushProperty name="height" value="0.035" units="cm"/>
      <inkml:brushProperty name="color" value="#ED1C24"/>
      <inkml:brushProperty name="fitToCurve" value="1"/>
    </inkml:brush>
  </inkml:definitions>
  <inkml:trace contextRef="#ctx0" brushRef="#br0">0 0 0,'0'22'125,"45"-22"-109,0 0-16,1 0 15,22 0-15,22 23 16,46-23-16,1 0 16,67 0-16,-114 23 15,69-23-15,23 0 16,-46 0-16,22 0 31,-22 22-31,-22-22 16,-1 23-16,-67-23 0,-24 23 15</inkml:trace>
  <inkml:trace contextRef="#ctx0" brushRef="#br0" timeOffset="2060">1723 22 0,'45'23'265,"69"22"-249,-46 1-16,-45-46 16,-23 23-16,22-1 15,1-22 1,-46 0 265,-22 0-265,22 0-1,1 0 1,-1 0-16,0 0 31,23 23 125,-22-23-77</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33472" units="1/cm"/>
          <inkml:channelProperty channel="Y" name="resolution" value="40.1487" units="1/cm"/>
          <inkml:channelProperty channel="T" name="resolution" value="1" units="1/dev"/>
        </inkml:channelProperties>
      </inkml:inkSource>
      <inkml:timestamp xml:id="ts0" timeString="2018-10-12T19:12:58.147"/>
    </inkml:context>
    <inkml:brush xml:id="br0">
      <inkml:brushProperty name="width" value="0.035" units="cm"/>
      <inkml:brushProperty name="height" value="0.035" units="cm"/>
      <inkml:brushProperty name="color" value="#ED1C24"/>
      <inkml:brushProperty name="fitToCurve" value="1"/>
    </inkml:brush>
  </inkml:definitions>
  <inkml:trace contextRef="#ctx0" brushRef="#br0">212 7902 0,'-24'24'172,"48"23"-157,-24-24 17,0 48-17,0 46 1,0-46-1,0-1 17,0-46-17,0 46 1,0 1 15,0-24-31,0 24 31,0-48 16,0 24-31,0-23 0,23 93 15,-23-93-16,0 23 17,0 23-17,0-46 1,0 23 0,47-24-1,-47 48 16,0-24-15,0-23 0,0 23-1,0 23-15,0 1 32,71 70-1,-71-118-31,0 95 15,0-47 1,0 23 15,0-47-31,0 23 16,0 24 15,0-47-31,23 47 63,24-47-32,-47-23-15,0 23-1,0 24-15,0-48 31,24 48-15,-24-1 47,47-23 140,-24-47-172,118 0-15,-70-23-1,141-24 16,-142 23-31,1 24 16,70 0 0,-71 0 15,1-70-15,-24 70-1,-23 0 1,117 0-1,-71-47 17,1 47-1,-24 0-15,-24 0 15,95 0 0,-95 0 0,48-24-15,0 24 15,-24 0 63,-24 0-47,24 24-32,-23-1 1,46-23 15,1 0-15,-1 0 0,-23 0-16,-23 0 15,23 0 1,23 0 15,-46 0 0,23 0-31,47 0 16,-47 0 0,-23 0-1,23 0 79,23 0-63,1 0 0,-48 0-15,48 0 0,-24 0-1,-24 0-15,95 0 16,-94 0 0,46 0 15,1 0-16,-24 0-15,-24 0 16,95 0 0,-48 0 15,-46 0-31,93 0 31,-93 0-31,23 0 16,24 0-1,-48 0 1,24 0 0,-23 0 31,93 0-32,-46 0 1,-1 0-1,-46 0-15,46 0 32</inkml:trace>
  <inkml:trace contextRef="#ctx0" brushRef="#br0" timeOffset="3648">141 7879 0,'24'0'47,"23"0"-31,47 0-1,23 0 1,24 0 0,0-47-1,-70 47 1,23 0 0,-47 0 15,94 0-31,71 0 31,0 0-15,-142 0-16,95 0 31,-95 0-15,48 0-1,-48 0 1,72 0-1,-1 0 1,-47 0 0,23 0-1,-93 0 17,23 0-32,47 0 15,-23 0 1,70 0-1,-94 0 1,47 0 0,-24 0-1,71 0 1,1 0 15,-72 0-15,48 0-1,-95 0 1,95 0 0,-95 0-1,48 0 1,46 0 0,-46 0-1,0 0 1,-48 0 15,24 0-15,47-71 124,-47 71-124,-23 23 203,-24 25-204,0 22-15,0 1 32,0-48-32,0 95 15,0-48 16,0 24-15,0 47 0,0-93-16,0 116 31,0-23-15,0-70 15,0-24-31,0 47 15,0-24 1,0 1 0,0-24-1,0 24 1,0-1 0,0-46-1,0 23 16,0 47-15,0-47 0,0-24-1,0 24 17,0 24-1,0-48-16,0 25 17,47-25-1,-47 48 16,0-24-16,0-24-15,23 48 31,-23-24-32,0-24 16,0 24 16,0-23 16,0 46-48,71 1 17,-71-24 15,0 24-16,47-1-31</inkml:trace>
  <inkml:trace contextRef="#ctx0" brushRef="#br0" timeOffset="-18177">282 47 0,'0'94'140,"0"-71"-124,0 25 0,0-25-1,0 95 1,0-95 0,0 95 15,24-48-31,23-46 31,-47 46-15,0-23-1,0-23 1,0 23 0,0 24-1,0-48 1,0 48-1,0 70 32,0-94-31,0 23 15,0-46-31,0 23 47,0-24-31,0 48 31,0-24-32,0 24 16,0-1-31,0-46 32,0 23-17,0 47 1,0-47 0,0 23-1,0 1 1,0-48-1,0 48 17,0-1-17,0-22 1,0-25 0,0 24-1,0 24 32,0-48 0,0 24-31,23-23-16,-23 46 62,47-23 94,-23-70-140,23 23-16,164-47 31,-69 23-15,-48 24-1,47 0 1,0 0 0,0-70 15,-94 70-31,24 0 16,-1 0-1,1 0 1,23 0 15,-47 0-15,-24 0-16,95 0 31,-95 0-31,48 0 16,47 0-1,-48 0 1,1 0-1,-48 0 17,24 0-17,-23 0-15,93 0 32,-93 0-17,23 0 16,23 0-15,1 23 0,-47-23-1,46 0 1,-23 0 0,-23 0-1,23 0 1,23 0-1,-46 0 1,23 0 0,-24 0-1,48 0 1,-24 0 0,-24 0-1,24 0 1,24 0 15,-47 0-15,23 0-1,47 0 17,-47 0-17,-24 0 1,24 0-1,24 0 17,-1 0-1,-46 0 0</inkml:trace>
  <inkml:trace contextRef="#ctx0" brushRef="#br0" timeOffset="-13848">423 0 0,'71'0'109,"-48"0"-109,48 0 32,117 0-17,94 0 1,-70 23-1,-118-23 1,-23 0 0,-24 0-1,23 0 1,-46 0 0,23 0-1,-24 0 1,95 0-1,-48 0 1,24 0 0,-47 0-1,-23 0 17,47 0-17,-24 0 1,-24 0 15,24 0-15,24 0-1,-1 47 1,24-47 0,-23 0-1,-24 0 1,94 24 15,-47-24-15,-47 0-1,-23 0 1,93 0 0,-93 0 15,23 0 0,-24 0-15,48 0-1,-24 0 1,23 0 15,1 0 0,0 0 1,-48 0-1,48 0 0,-24 0 0,-24 0 1,24 47 436,-47-24-452,24 25 0,-24-25 15,0 48-31,0-24 16,0-24-1,0 24 16,0 24-15,0-48 0,0 24-1,0-23 1,0 46 15,0-23-15,0-23-1,0 23 1,0-24 15,0 25-15,0-25 0,70 118 46,-70-94-46,0-23 15,47 23-15,-47 23-1,0-46 16,0 23-15,0-24 0,0 48-1,0-24 1,24 24 15,-24-1-15,0-46-1,0 23 1,0-24 0,0 48-1,0-24 1,0-24 0,0 24-1,0 24 1,47-48-1,-47 24 1,0-23 0,0 46-1,0-22 1,0-25 0,0 24-1,23-23 95,-23 46 296,-23-23-344</inkml:trace>
  <inkml:trace contextRef="#ctx0" brushRef="#br0" timeOffset="-8215">376 2987 0,'0'47'125,"0"-24"-78,47 95-16,-47-95 16,0 24-31,0 24-1,24 0 1,-24-48 62,0 48-62,0-24-1,47-24 17,-24 95 46,-23-95-47,0 24 32,0-23 62,0 46-47,0-23-31,0-23 203,0 23-219,0 24 0,0-48 0,0 24 1,0 47-1,47-23 0,-47-24 78,0 23-30,0-46-1,0 23-63,0-24 1,0 48 62,24-24 125,46-47-187,-23 0-1,95 0 1,22 0 0,-46 0-16,117 0 15,-117 0 1,23 0 0,-47 0 15,-47 0-16,23 0 1,1 0 0,-48 0-1,48 0 1,0 0 15,-24 0-15,-24-24-1,24 24 1,47-47 15,-47 47 16,-23 0-16,46 0-31,-23 0 16,-23 0 31,23 0-31,23 0-1,-46 0 1,23 0-1,47 0 17,-47 0 15,-23 0-16,23 0-16,23 0 17,-46 0-17,23 0 1,-24 0 0,48 0 15,-24 0 0,-24 0-15,24 0-1,24 0 1,-47 0 0,23 0-1,-24 0 1,48 0-1,-24 0 1,-24 0 0,24 0-1,24 0-15,-48 0 16,24 0 15,-23 0-15,93-23-1</inkml:trace>
  <inkml:trace contextRef="#ctx0" brushRef="#br0" timeOffset="-4696">423 3010 0,'71'0'63,"-48"0"-48,24 0 1,94 0 0,95 0-1,-48 0 1,-47 0-1,-118 0 17,48 0-1,-24 0-15,24 0-16,23 0 15,47 0 1,-71 0 15,48 0-15,-48 0-1,-46 0-15,94 0 32,-48 0-17,1 0 1,-48 0-16,24 0 15,47 0 17,-47 0-32,-23 0 15,23 0 1,47 0 15,-47 0-31,-23 0 16,93 0-1,-93 0 1,23 0 0,23 0 15,-46 0-15,23 0-1,47 0 1,-47 0-1,-24 0 1,95 0 0,-47 0-1,-48 0 1,48 0-16,-1 0 16,-23 0-1,24 0 16,-48 0 1,24 0 30,-23 0-31,46 0 1,-23 0-1,-23 24 266,-24-1-297,0 48 31,0-1-15,0 48-1,0-95 1,0 48 0,0 47-1,0-48 1,0 24-1,0-23 1,0 46 0,0-93-1,0 23 17,0 24-17,0-48 16,0 24 1,0-23 15,0 46-16,0-23-16,0 24 17,0-1-1,0-46 16,0 23-32,47-24 1</inkml:trace>
  <inkml:trace contextRef="#ctx0" brushRef="#br0" timeOffset="13361">0 4704 0,'0'23'313,"0"1"-298,0 23 1,0 47-1,0-24 1,0 48 0,0-95-1,0 24 17,0-23-17,0 46 1,0-22-1,0-25 17,0 24 30,0 24-46,0-48-1,0 24 17,0-23-1,0 46-15,0-23-1,0-23 1,23 46-1,-23-23 17,0-23-1,0 46-15,0 1-1,0-24 16,0-23 1,47 23-17,-47 23 17,24-46 374,47-24-375,-24 0-31,47-24 47,-24 24-31,48 0-1,-95 0 1,24 0-1,47 0 1,-23-23 0,0 23-1,-1 0 1,1 0 0,-1 0-1,1 0 1,46 0 15,-93 0-15,23 0-1,-24 0 1,48 0 0,-24 0-1,-23 0 16,23 0 1,23 0-17,-46 0 1,23 0 15,-24 0-15,48 0-1,-24 0 1,-24 0 15,24 0-15,24 0 15,-48 0 0,24 0 1,-23 0-17,47 0 1,-24 0 0,-24 0-1,24 0 1,24 0-1,-1 0 1,-46 0 0,46 0-1,48 47 1,-48-47 15,-46 0 0,23 0-15,-23 0 0,93 0-1,-93 0 1,23 0 0,47 0-1,-47 0 1,-24 0-1,48 0 1,-24 0 0,-24 0 15,24 0 0,24 0-15,0 0-1,-48 0 1,48 0 0,-24 0-1,-24 0 1,24 0 15,47 0 0,-47 0-15,-23 0 15,46 0-15,-23-24 0,-23 24-1,23 0 110,24 0-94,-48 0-15,24-23 172</inkml:trace>
  <inkml:trace contextRef="#ctx0" brushRef="#br0" timeOffset="18081">0 4704 0,'23'0'157,"119"0"-142,46 0 1,-47 0 0,-118 0-16,48 0 31,-1 0-16,-23 0 1,-23 0 0,23 0-16,94 0 31,-117 0-15,46 0-1,-23 0 1,24 0-1,-1 0 1,1 0 0,-48 0-1,48 0 1,-24 0 0,-23 0-1,23 0 1,47 0-1,-47 0 1,-24 0 31,24 0-31,47 0-1,24 0 1,-48 0-1,25 0 1,-48 0 0,-24 0-1,24 0 1,24 0 0,-1 0-1,24 0 1,-23 0-1,-24 0 17,23 0-17,1 0 1,-47 0 0,46 0-1,-23 0 32,-23 0-31,93 0-1,-46 0 1,-1 0 0,24 0-1,24 0 16,-94 0-31,46 0 16,1 0 15,-24 0-15,-24 0 0,24 0-1,47 0 16,-47 0-31,-23 0 32,46 0-1,-23 0 0,-23 0-15,23 0-1,24 0 1,-48 0 47,24 0-48,-23 23 345,-24 1-345,0 23 1,0-24 15,0 48-15,0-24-1,0-24 1,0 24 0,0 24 15,0-48-16,0 24 1,0-23 15,0 46 1,0-22-17,0-25 1,0 24 15,0 24 0,0-48-15,0 24 0,0-23 15,0 46-16,0-23 17,0-23-17,0 23 32,47 23 0,-47-46-16,0 23 47,0-24-46,0 48 15,0-24 15,0-23 32,0 23-79</inkml:trace>
  <inkml:trace contextRef="#ctx0" brushRef="#br0" timeOffset="24209">165 6279 0,'0'24'250,"0"23"-235,0-24 1,0 24-1,0 24 1,0-48 15,0 25-15,47-25 0,-47 48 15,0-24-16,0-24 1,0 24 31,0 24-16,0-48 0,0 24 1,0-23-17,0 46 17,0-23-17,0-23 16,0 23-15,0 24 0,0-48-1,0 24 1,0-23 0,0 46-1,0-23 1,0-23-1,0 23 1,0 23 0,23-46 15,-23 23 0,0-24-15,0 48 31,0-24 62,47-24 172,24-23-265,-1 0 0,24 0-1,-23 0 1,46 0-1,-93 0 1,23 0 0,47 0-1,-23 0 1,-1 0 0,-23 0-1,-23 0 1,93 0-1,-93 0 1,23 0 15,-24 0 16,48 0-16,-24 0-15,-23 0 47,93 0-48,-93 0 16,23 0 16,-24 0-31,48 0 15,-24 0 0,-24 0-15,24 0 0,24 0-1,-48 0 17,24 0-1,-23 0-16,47 0 1,-24 0 0,-24 0 15,24 0-15,24 0-1,-48 0 1,24 0-1,-23 0 1,46 0 15,-23 0-15,-23 0 0,23 0-1,47 0 16,-47 0-15,-23 0 0,46 0-1,-23 0 1,-23 0 15,23 0-15,23 0-1,-46 0 17,23 0-17,-24 0 32,48 0-31,-24 0-1,-24 0 1,24 0 15,24 0 1,-47 0-17,23 0 1,-24 0-1,48 0 1,-24 0 15,-24 0-15,95 0 15,-48 0-15,-46 0-1,46 0 1,1 0 0,-24 0 15,24 0 0,-48 0-15,24 0-1,-23 0 17,46 0-1,-23 0-15,-23 0-1,23 0 1,23 0-1,1 0 1</inkml:trace>
  <inkml:trace contextRef="#ctx0" brushRef="#br0" timeOffset="28233">235 6185 0,'71'0'110,"-24"0"-95,-24 0 1,24 0 0,47 0-1,47 0 1,48 0 0,-95 0-1,47 24 1,-94-24-1,47 0 1,-24 0 0,48 0-1,-47 0 1,23 0 0,-47 0-1,-24 0-15,95 0 16,-24 0 15,-47 0-31,23 0 16,25 0 15,-48 0-15,-24 0-1,24 0 16,24 0-15,-1 23 0,-46-23-1,46 0 1,-23 0 0,-23 0-1,93 0 1,-46 0-1,70 0 1,-70 0 0,70 0-1,-118 0 1,48 0 0,-24 0-1,94 0 1,-70 0-1,23 0 17,-47 0-17,23 0 17,1 0-17,-48 0 1,48 0-1,-1 0 1,-23 0 0,-23 0-1,23 0 17,24 0-17,-48 0 1,24 0-1,-23 0 1,46 0 0,-23 0-1,24 0 1,-48 47 312,-23 24-312,0-48-1,0 95 1,0-95 0,0 48 15,0 47-16,0-95 1,0 95 0,0-95-1,0 24 1,0 47 15,0-47-15,0-23-1,0 23 1,0 24 0,0-48-1,47 24 17,-23-23-17,-24 46 32,0-23 0,0-23-16,0 23 0,47 23-15,-47-46 15,0 23 1,0-24-1,0 48 0,0-1 0,23 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 y="746125"/>
            <a:ext cx="6629400"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724202"/>
            <a:ext cx="5486400" cy="447556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00B050"/>
                </a:solidFill>
              </a:defRPr>
            </a:lvl1pPr>
          </a:lstStyle>
          <a:p>
            <a:r>
              <a:rPr lang="en-US" dirty="0"/>
              <a:t>Click to edit Master title style</a:t>
            </a:r>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rgbClr val="00206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7" name="Date Placeholder 6"/>
          <p:cNvSpPr>
            <a:spLocks noGrp="1"/>
          </p:cNvSpPr>
          <p:nvPr>
            <p:ph type="dt" sz="half" idx="10"/>
          </p:nvPr>
        </p:nvSpPr>
        <p:spPr/>
        <p:txBody>
          <a:bodyPr/>
          <a:lstStyle>
            <a:lvl1pPr>
              <a:defRPr>
                <a:solidFill>
                  <a:srgbClr val="002060">
                    <a:alpha val="70000"/>
                  </a:srgbClr>
                </a:solidFill>
              </a:defRPr>
            </a:lvl1pPr>
          </a:lstStyle>
          <a:p>
            <a:fld id="{51F2954F-EE9A-48FA-8927-4E69DA2B8F54}" type="datetime1">
              <a:rPr lang="en-US" smtClean="0"/>
              <a:t>1/14/19</a:t>
            </a:fld>
            <a:endParaRPr lang="en-US" dirty="0"/>
          </a:p>
        </p:txBody>
      </p:sp>
    </p:spTree>
    <p:extLst>
      <p:ext uri="{BB962C8B-B14F-4D97-AF65-F5344CB8AC3E}">
        <p14:creationId xmlns:p14="http://schemas.microsoft.com/office/powerpoint/2010/main" val="415234873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00B050"/>
                </a:solidFill>
              </a:defRPr>
            </a:lvl1pPr>
          </a:lstStyle>
          <a:p>
            <a:r>
              <a:rPr lang="en-US" dirty="0"/>
              <a:t>Click to edit Master title style</a:t>
            </a:r>
          </a:p>
        </p:txBody>
      </p:sp>
      <p:sp>
        <p:nvSpPr>
          <p:cNvPr id="3" name="Content Placeholder 2"/>
          <p:cNvSpPr>
            <a:spLocks noGrp="1"/>
          </p:cNvSpPr>
          <p:nvPr>
            <p:ph idx="1"/>
          </p:nvPr>
        </p:nvSpPr>
        <p:spPr>
          <a:xfrm>
            <a:off x="4665518" y="748144"/>
            <a:ext cx="4405746" cy="40108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9" name="Date Placeholder 8"/>
          <p:cNvSpPr>
            <a:spLocks noGrp="1"/>
          </p:cNvSpPr>
          <p:nvPr>
            <p:ph type="dt" sz="half" idx="10"/>
          </p:nvPr>
        </p:nvSpPr>
        <p:spPr/>
        <p:txBody>
          <a:bodyPr/>
          <a:lstStyle/>
          <a:p>
            <a:fld id="{2BD644C9-7BC7-4D6F-B8D9-1CF000CA5F8E}" type="datetime1">
              <a:rPr lang="en-US" smtClean="0"/>
              <a:t>1/14/19</a:t>
            </a:fld>
            <a:endParaRPr lang="en-US"/>
          </a:p>
        </p:txBody>
      </p:sp>
      <p:sp>
        <p:nvSpPr>
          <p:cNvPr id="10" name="Footer Placeholder 9"/>
          <p:cNvSpPr>
            <a:spLocks noGrp="1"/>
          </p:cNvSpPr>
          <p:nvPr>
            <p:ph type="ftr" sz="quarter" idx="11"/>
          </p:nvPr>
        </p:nvSpPr>
        <p:spPr>
          <a:xfrm>
            <a:off x="603504" y="4677156"/>
            <a:ext cx="3843598" cy="240030"/>
          </a:xfrm>
          <a:prstGeom prst="rect">
            <a:avLst/>
          </a:prstGeom>
        </p:spPr>
        <p:txBody>
          <a:bodyPr/>
          <a:lstStyle>
            <a:lvl1pPr>
              <a:defRPr>
                <a:solidFill>
                  <a:srgbClr val="FFFFFF">
                    <a:alpha val="70000"/>
                  </a:srgbClr>
                </a:solidFill>
              </a:defRPr>
            </a:lvl1pPr>
          </a:lstStyle>
          <a:p>
            <a:endParaRPr lang="en-US"/>
          </a:p>
        </p:txBody>
      </p:sp>
    </p:spTree>
    <p:extLst>
      <p:ext uri="{BB962C8B-B14F-4D97-AF65-F5344CB8AC3E}">
        <p14:creationId xmlns:p14="http://schemas.microsoft.com/office/powerpoint/2010/main" val="361903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00B050"/>
                </a:solidFill>
              </a:defRPr>
            </a:lvl1pPr>
          </a:lstStyle>
          <a:p>
            <a:r>
              <a:rPr lang="en-US" dirty="0"/>
              <a:t>Click to edit Master title style</a:t>
            </a:r>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03DAB19-1AC9-42C4-92E0-1D4CE97CC0B3}" type="datetime1">
              <a:rPr lang="en-US" smtClean="0"/>
              <a:t>1/14/19</a:t>
            </a:fld>
            <a:endParaRPr lang="en-US"/>
          </a:p>
        </p:txBody>
      </p:sp>
    </p:spTree>
    <p:extLst>
      <p:ext uri="{BB962C8B-B14F-4D97-AF65-F5344CB8AC3E}">
        <p14:creationId xmlns:p14="http://schemas.microsoft.com/office/powerpoint/2010/main" val="232718774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0" y="891539"/>
            <a:ext cx="9144000" cy="39714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6C72BE-1EB1-4D3D-82B3-E7DC2624987E}" type="datetime1">
              <a:rPr lang="en-US" smtClean="0"/>
              <a:t>1/14/19</a:t>
            </a:fld>
            <a:endParaRPr lang="en-US"/>
          </a:p>
        </p:txBody>
      </p:sp>
      <p:sp>
        <p:nvSpPr>
          <p:cNvPr id="9" name="Slide Number Placeholder 6">
            <a:extLst>
              <a:ext uri="{FF2B5EF4-FFF2-40B4-BE49-F238E27FC236}">
                <a16:creationId xmlns:a16="http://schemas.microsoft.com/office/drawing/2014/main" id="{D9D80E00-DEAC-45D7-B0EC-A4178BB9A641}"/>
              </a:ext>
            </a:extLst>
          </p:cNvPr>
          <p:cNvSpPr>
            <a:spLocks noGrp="1"/>
          </p:cNvSpPr>
          <p:nvPr>
            <p:ph type="sldNum" sz="quarter" idx="4"/>
          </p:nvPr>
        </p:nvSpPr>
        <p:spPr>
          <a:xfrm>
            <a:off x="7086600" y="486413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Slide no. </a:t>
            </a:r>
            <a:fld id="{7240F3D1-AE27-48C7-9FC9-EF8542F23A88}" type="slidenum">
              <a:rPr lang="en-US" smtClean="0"/>
              <a:pPr/>
              <a:t>‹#›</a:t>
            </a:fld>
            <a:endParaRPr lang="en-US" dirty="0"/>
          </a:p>
        </p:txBody>
      </p:sp>
    </p:spTree>
    <p:extLst>
      <p:ext uri="{BB962C8B-B14F-4D97-AF65-F5344CB8AC3E}">
        <p14:creationId xmlns:p14="http://schemas.microsoft.com/office/powerpoint/2010/main" val="172204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0" y="895800"/>
            <a:ext cx="4390264" cy="386323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0" y="895800"/>
            <a:ext cx="4572000" cy="38632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1EC4751-02B4-4942-A113-166F753AA363}" type="datetime1">
              <a:rPr lang="en-US" smtClean="0"/>
              <a:t>1/14/19</a:t>
            </a:fld>
            <a:endParaRPr lang="en-US"/>
          </a:p>
        </p:txBody>
      </p:sp>
      <p:sp>
        <p:nvSpPr>
          <p:cNvPr id="7" name="Slide Number Placeholder 6">
            <a:extLst>
              <a:ext uri="{FF2B5EF4-FFF2-40B4-BE49-F238E27FC236}">
                <a16:creationId xmlns:a16="http://schemas.microsoft.com/office/drawing/2014/main" id="{A54D4DE1-88E5-4010-9E96-C865E3F1BA78}"/>
              </a:ext>
            </a:extLst>
          </p:cNvPr>
          <p:cNvSpPr>
            <a:spLocks noGrp="1"/>
          </p:cNvSpPr>
          <p:nvPr>
            <p:ph type="sldNum" sz="quarter" idx="4"/>
          </p:nvPr>
        </p:nvSpPr>
        <p:spPr>
          <a:xfrm>
            <a:off x="7086600" y="486413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Slide no. </a:t>
            </a:r>
            <a:fld id="{7240F3D1-AE27-48C7-9FC9-EF8542F23A88}" type="slidenum">
              <a:rPr lang="en-US" smtClean="0"/>
              <a:pPr/>
              <a:t>‹#›</a:t>
            </a:fld>
            <a:endParaRPr lang="en-US" dirty="0"/>
          </a:p>
        </p:txBody>
      </p:sp>
    </p:spTree>
    <p:extLst>
      <p:ext uri="{BB962C8B-B14F-4D97-AF65-F5344CB8AC3E}">
        <p14:creationId xmlns:p14="http://schemas.microsoft.com/office/powerpoint/2010/main" val="3629543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948936"/>
            <a:ext cx="4425891"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p:cNvSpPr>
            <a:spLocks noGrp="1"/>
          </p:cNvSpPr>
          <p:nvPr>
            <p:ph sz="half" idx="2"/>
          </p:nvPr>
        </p:nvSpPr>
        <p:spPr>
          <a:xfrm>
            <a:off x="-1" y="1534396"/>
            <a:ext cx="4425892" cy="311033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90354" y="1534396"/>
            <a:ext cx="4425891" cy="3110339"/>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690354" y="948936"/>
            <a:ext cx="4438464"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7" name="Date Placeholder 6"/>
          <p:cNvSpPr>
            <a:spLocks noGrp="1"/>
          </p:cNvSpPr>
          <p:nvPr>
            <p:ph type="dt" sz="half" idx="10"/>
          </p:nvPr>
        </p:nvSpPr>
        <p:spPr/>
        <p:txBody>
          <a:bodyPr/>
          <a:lstStyle/>
          <a:p>
            <a:fld id="{8DFD86F5-1073-4EBF-BAB9-80DF352807D1}" type="datetime1">
              <a:rPr lang="en-US" smtClean="0"/>
              <a:t>1/14/19</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
        <p:nvSpPr>
          <p:cNvPr id="9" name="Slide Number Placeholder 6">
            <a:extLst>
              <a:ext uri="{FF2B5EF4-FFF2-40B4-BE49-F238E27FC236}">
                <a16:creationId xmlns:a16="http://schemas.microsoft.com/office/drawing/2014/main" id="{79453041-3D19-452C-A72D-7B398299A640}"/>
              </a:ext>
            </a:extLst>
          </p:cNvPr>
          <p:cNvSpPr>
            <a:spLocks noGrp="1"/>
          </p:cNvSpPr>
          <p:nvPr>
            <p:ph type="sldNum" sz="quarter" idx="14"/>
          </p:nvPr>
        </p:nvSpPr>
        <p:spPr>
          <a:xfrm>
            <a:off x="7086600" y="486413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Slide no. </a:t>
            </a:r>
            <a:fld id="{7240F3D1-AE27-48C7-9FC9-EF8542F23A88}" type="slidenum">
              <a:rPr lang="en-US" smtClean="0"/>
              <a:pPr/>
              <a:t>‹#›</a:t>
            </a:fld>
            <a:endParaRPr lang="en-US" dirty="0"/>
          </a:p>
        </p:txBody>
      </p:sp>
    </p:spTree>
    <p:extLst>
      <p:ext uri="{BB962C8B-B14F-4D97-AF65-F5344CB8AC3E}">
        <p14:creationId xmlns:p14="http://schemas.microsoft.com/office/powerpoint/2010/main" val="2745959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04B242-A112-40FA-B30F-F44D6727C9BE}" type="datetime1">
              <a:rPr lang="en-US" smtClean="0"/>
              <a:t>1/14/19</a:t>
            </a:fld>
            <a:endParaRPr lang="en-US"/>
          </a:p>
        </p:txBody>
      </p:sp>
      <p:sp>
        <p:nvSpPr>
          <p:cNvPr id="5" name="Slide Number Placeholder 6">
            <a:extLst>
              <a:ext uri="{FF2B5EF4-FFF2-40B4-BE49-F238E27FC236}">
                <a16:creationId xmlns:a16="http://schemas.microsoft.com/office/drawing/2014/main" id="{BCB409B5-A817-4350-8707-32EE46DD2EAF}"/>
              </a:ext>
            </a:extLst>
          </p:cNvPr>
          <p:cNvSpPr>
            <a:spLocks noGrp="1"/>
          </p:cNvSpPr>
          <p:nvPr>
            <p:ph type="sldNum" sz="quarter" idx="4"/>
          </p:nvPr>
        </p:nvSpPr>
        <p:spPr>
          <a:xfrm>
            <a:off x="7086600" y="486413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Slide no. </a:t>
            </a:r>
            <a:fld id="{7240F3D1-AE27-48C7-9FC9-EF8542F23A88}" type="slidenum">
              <a:rPr lang="en-US" smtClean="0"/>
              <a:pPr/>
              <a:t>‹#›</a:t>
            </a:fld>
            <a:endParaRPr lang="en-US" dirty="0"/>
          </a:p>
        </p:txBody>
      </p:sp>
    </p:spTree>
    <p:extLst>
      <p:ext uri="{BB962C8B-B14F-4D97-AF65-F5344CB8AC3E}">
        <p14:creationId xmlns:p14="http://schemas.microsoft.com/office/powerpoint/2010/main" val="1788172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0" y="0"/>
            <a:ext cx="9144000"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0" y="891539"/>
            <a:ext cx="9144000" cy="396242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4853965"/>
            <a:ext cx="742384"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B7D6B663-8DAB-4EA1-B019-BBACB021B42A}" type="datetime1">
              <a:rPr lang="en-US" smtClean="0"/>
              <a:t>1/14/19</a:t>
            </a:fld>
            <a:endParaRPr lang="en-US"/>
          </a:p>
        </p:txBody>
      </p:sp>
      <p:cxnSp>
        <p:nvCxnSpPr>
          <p:cNvPr id="8" name="Straight Connector 7">
            <a:extLst>
              <a:ext uri="{FF2B5EF4-FFF2-40B4-BE49-F238E27FC236}">
                <a16:creationId xmlns:a16="http://schemas.microsoft.com/office/drawing/2014/main" id="{1C9E9E6B-91A3-4557-B33F-D9C439492E74}"/>
              </a:ext>
            </a:extLst>
          </p:cNvPr>
          <p:cNvCxnSpPr/>
          <p:nvPr userDrawn="1"/>
        </p:nvCxnSpPr>
        <p:spPr>
          <a:xfrm>
            <a:off x="0" y="4824469"/>
            <a:ext cx="9144000" cy="22253"/>
          </a:xfrm>
          <a:prstGeom prst="line">
            <a:avLst/>
          </a:prstGeom>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F56E57FB-B570-4735-AF29-B0AFEEDA216B}"/>
              </a:ext>
            </a:extLst>
          </p:cNvPr>
          <p:cNvSpPr>
            <a:spLocks noGrp="1"/>
          </p:cNvSpPr>
          <p:nvPr>
            <p:ph type="sldNum" sz="quarter" idx="4"/>
          </p:nvPr>
        </p:nvSpPr>
        <p:spPr>
          <a:xfrm>
            <a:off x="7086600" y="486413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Slide no. </a:t>
            </a:r>
            <a:fld id="{7240F3D1-AE27-48C7-9FC9-EF8542F23A88}" type="slidenum">
              <a:rPr lang="en-US" smtClean="0"/>
              <a:pPr/>
              <a:t>‹#›</a:t>
            </a:fld>
            <a:endParaRPr lang="en-US" dirty="0"/>
          </a:p>
        </p:txBody>
      </p:sp>
    </p:spTree>
    <p:extLst>
      <p:ext uri="{BB962C8B-B14F-4D97-AF65-F5344CB8AC3E}">
        <p14:creationId xmlns:p14="http://schemas.microsoft.com/office/powerpoint/2010/main" val="4108759851"/>
      </p:ext>
    </p:extLst>
  </p:cSld>
  <p:clrMap bg1="lt1" tx1="dk1" bg2="lt2" tx2="dk2" accent1="accent1" accent2="accent2" accent3="accent3" accent4="accent4" accent5="accent5" accent6="accent6" hlink="hlink" folHlink="folHlink"/>
  <p:sldLayoutIdLst>
    <p:sldLayoutId id="2147484581" r:id="rId1"/>
    <p:sldLayoutId id="2147484588" r:id="rId2"/>
    <p:sldLayoutId id="2147484583" r:id="rId3"/>
    <p:sldLayoutId id="2147484582" r:id="rId4"/>
    <p:sldLayoutId id="2147484584" r:id="rId5"/>
    <p:sldLayoutId id="2147484585" r:id="rId6"/>
    <p:sldLayoutId id="2147484586" r:id="rId7"/>
  </p:sldLayoutIdLst>
  <p:hf hdr="0" ftr="0"/>
  <p:txStyles>
    <p:titleStyle>
      <a:lvl1pPr algn="l" defTabSz="685800" rtl="0" eaLnBrk="1" latinLnBrk="0" hangingPunct="1">
        <a:lnSpc>
          <a:spcPct val="90000"/>
        </a:lnSpc>
        <a:spcBef>
          <a:spcPct val="0"/>
        </a:spcBef>
        <a:buNone/>
        <a:defRPr sz="2100" kern="1200" cap="all" spc="150" baseline="0">
          <a:solidFill>
            <a:srgbClr val="00B050"/>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archive.ics.uci.edu/ml/index.php"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1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customXml" Target="../ink/ink3.xml"/><Relationship Id="rId4" Type="http://schemas.openxmlformats.org/officeDocument/2006/relationships/image" Target="../media/image12.emf"/></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customXml" Target="../ink/ink4.xml"/><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9A59-8B0D-46C2-A137-F2DC2A0449B3}"/>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44001884-DE3B-4108-8470-2CDBB42A3C5E}"/>
              </a:ext>
            </a:extLst>
          </p:cNvPr>
          <p:cNvSpPr>
            <a:spLocks noGrp="1"/>
          </p:cNvSpPr>
          <p:nvPr>
            <p:ph idx="1"/>
          </p:nvPr>
        </p:nvSpPr>
        <p:spPr/>
        <p:txBody>
          <a:bodyPr/>
          <a:lstStyle/>
          <a:p>
            <a:r>
              <a:rPr lang="en-US" dirty="0"/>
              <a:t>Overview, goals, learning types and algorithms</a:t>
            </a:r>
          </a:p>
          <a:p>
            <a:r>
              <a:rPr lang="en-US" dirty="0"/>
              <a:t>Data selection, preparation, and modeling</a:t>
            </a:r>
          </a:p>
          <a:p>
            <a:pPr lvl="1"/>
            <a:r>
              <a:rPr lang="en-US" dirty="0"/>
              <a:t>Feature selection and feature engineering</a:t>
            </a:r>
          </a:p>
          <a:p>
            <a:r>
              <a:rPr lang="en-US" dirty="0"/>
              <a:t>Model evaluation, validation, complexity and improvement</a:t>
            </a:r>
          </a:p>
          <a:p>
            <a:r>
              <a:rPr lang="en-US" dirty="0"/>
              <a:t>Model tweaking, regularization, and hyperparameter tuning:</a:t>
            </a:r>
          </a:p>
          <a:p>
            <a:endParaRPr lang="en-US" dirty="0"/>
          </a:p>
        </p:txBody>
      </p:sp>
      <p:sp>
        <p:nvSpPr>
          <p:cNvPr id="4" name="Text Placeholder 3">
            <a:extLst>
              <a:ext uri="{FF2B5EF4-FFF2-40B4-BE49-F238E27FC236}">
                <a16:creationId xmlns:a16="http://schemas.microsoft.com/office/drawing/2014/main" id="{174DA211-4F59-4FBF-9EAD-0E7FF84A29A6}"/>
              </a:ext>
            </a:extLst>
          </p:cNvPr>
          <p:cNvSpPr>
            <a:spLocks noGrp="1"/>
          </p:cNvSpPr>
          <p:nvPr>
            <p:ph type="body" sz="half" idx="2"/>
          </p:nvPr>
        </p:nvSpPr>
        <p:spPr/>
        <p:txBody>
          <a:bodyPr/>
          <a:lstStyle/>
          <a:p>
            <a:endParaRPr lang="en-US"/>
          </a:p>
        </p:txBody>
      </p:sp>
      <p:sp>
        <p:nvSpPr>
          <p:cNvPr id="5" name="Date Placeholder 4">
            <a:extLst>
              <a:ext uri="{FF2B5EF4-FFF2-40B4-BE49-F238E27FC236}">
                <a16:creationId xmlns:a16="http://schemas.microsoft.com/office/drawing/2014/main" id="{A3B11A12-221E-4580-8333-D5F5645EDB2D}"/>
              </a:ext>
            </a:extLst>
          </p:cNvPr>
          <p:cNvSpPr>
            <a:spLocks noGrp="1"/>
          </p:cNvSpPr>
          <p:nvPr>
            <p:ph type="dt" sz="half" idx="10"/>
          </p:nvPr>
        </p:nvSpPr>
        <p:spPr/>
        <p:txBody>
          <a:bodyPr/>
          <a:lstStyle/>
          <a:p>
            <a:fld id="{2BD644C9-7BC7-4D6F-B8D9-1CF000CA5F8E}" type="datetime1">
              <a:rPr lang="en-US" smtClean="0"/>
              <a:t>1/14/19</a:t>
            </a:fld>
            <a:endParaRPr lang="en-US"/>
          </a:p>
        </p:txBody>
      </p:sp>
    </p:spTree>
    <p:extLst>
      <p:ext uri="{BB962C8B-B14F-4D97-AF65-F5344CB8AC3E}">
        <p14:creationId xmlns:p14="http://schemas.microsoft.com/office/powerpoint/2010/main" val="2856686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1D95-ED47-456F-B611-EE7D1B1566EF}"/>
              </a:ext>
            </a:extLst>
          </p:cNvPr>
          <p:cNvSpPr>
            <a:spLocks noGrp="1"/>
          </p:cNvSpPr>
          <p:nvPr>
            <p:ph type="title"/>
          </p:nvPr>
        </p:nvSpPr>
        <p:spPr/>
        <p:txBody>
          <a:bodyPr/>
          <a:lstStyle/>
          <a:p>
            <a:r>
              <a:rPr lang="en-US" dirty="0"/>
              <a:t>Finance and Hedge Fund Portfolio Pricing</a:t>
            </a:r>
          </a:p>
        </p:txBody>
      </p:sp>
      <p:sp>
        <p:nvSpPr>
          <p:cNvPr id="3" name="Date Placeholder 2">
            <a:extLst>
              <a:ext uri="{FF2B5EF4-FFF2-40B4-BE49-F238E27FC236}">
                <a16:creationId xmlns:a16="http://schemas.microsoft.com/office/drawing/2014/main" id="{2E9B00F9-79D8-4499-9957-B9DF7E004F50}"/>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5EF22235-6ED9-4F0D-AA41-0D1A9034373D}"/>
              </a:ext>
            </a:extLst>
          </p:cNvPr>
          <p:cNvSpPr>
            <a:spLocks noGrp="1"/>
          </p:cNvSpPr>
          <p:nvPr>
            <p:ph type="sldNum" sz="quarter" idx="4"/>
          </p:nvPr>
        </p:nvSpPr>
        <p:spPr/>
        <p:txBody>
          <a:bodyPr/>
          <a:lstStyle/>
          <a:p>
            <a:r>
              <a:rPr lang="en-US"/>
              <a:t>Slide no. </a:t>
            </a:r>
            <a:fld id="{7240F3D1-AE27-48C7-9FC9-EF8542F23A88}" type="slidenum">
              <a:rPr lang="en-US" smtClean="0"/>
              <a:pPr/>
              <a:t>10</a:t>
            </a:fld>
            <a:endParaRPr lang="en-US" dirty="0"/>
          </a:p>
        </p:txBody>
      </p:sp>
    </p:spTree>
    <p:extLst>
      <p:ext uri="{BB962C8B-B14F-4D97-AF65-F5344CB8AC3E}">
        <p14:creationId xmlns:p14="http://schemas.microsoft.com/office/powerpoint/2010/main" val="1019607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8C17-5142-4F9D-BEF3-CEBDA3D6ADEC}"/>
              </a:ext>
            </a:extLst>
          </p:cNvPr>
          <p:cNvSpPr>
            <a:spLocks noGrp="1"/>
          </p:cNvSpPr>
          <p:nvPr>
            <p:ph type="title"/>
          </p:nvPr>
        </p:nvSpPr>
        <p:spPr/>
        <p:txBody>
          <a:bodyPr>
            <a:normAutofit/>
          </a:bodyPr>
          <a:lstStyle/>
          <a:p>
            <a:r>
              <a:rPr lang="en-US" dirty="0"/>
              <a:t>Machine Learning Process Overview</a:t>
            </a:r>
          </a:p>
        </p:txBody>
      </p:sp>
      <p:sp>
        <p:nvSpPr>
          <p:cNvPr id="3" name="Date Placeholder 2">
            <a:extLst>
              <a:ext uri="{FF2B5EF4-FFF2-40B4-BE49-F238E27FC236}">
                <a16:creationId xmlns:a16="http://schemas.microsoft.com/office/drawing/2014/main" id="{2ABE5A66-5C17-4926-8F41-D5826278D4EA}"/>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9CD430CD-9179-420E-BC2F-622CB6064E2F}"/>
              </a:ext>
            </a:extLst>
          </p:cNvPr>
          <p:cNvSpPr>
            <a:spLocks noGrp="1"/>
          </p:cNvSpPr>
          <p:nvPr>
            <p:ph type="sldNum" sz="quarter" idx="4"/>
          </p:nvPr>
        </p:nvSpPr>
        <p:spPr/>
        <p:txBody>
          <a:bodyPr/>
          <a:lstStyle/>
          <a:p>
            <a:r>
              <a:rPr lang="en-US"/>
              <a:t>Slide no. </a:t>
            </a:r>
            <a:fld id="{7240F3D1-AE27-48C7-9FC9-EF8542F23A88}" type="slidenum">
              <a:rPr lang="en-US" smtClean="0"/>
              <a:pPr/>
              <a:t>11</a:t>
            </a:fld>
            <a:endParaRPr lang="en-US" dirty="0"/>
          </a:p>
        </p:txBody>
      </p:sp>
      <p:pic>
        <p:nvPicPr>
          <p:cNvPr id="5" name="Picture 4">
            <a:extLst>
              <a:ext uri="{FF2B5EF4-FFF2-40B4-BE49-F238E27FC236}">
                <a16:creationId xmlns:a16="http://schemas.microsoft.com/office/drawing/2014/main" id="{30F5F779-7BB9-4185-9B7E-32504D4A04A8}"/>
              </a:ext>
            </a:extLst>
          </p:cNvPr>
          <p:cNvPicPr>
            <a:picLocks noChangeAspect="1"/>
          </p:cNvPicPr>
          <p:nvPr/>
        </p:nvPicPr>
        <p:blipFill>
          <a:blip r:embed="rId2"/>
          <a:stretch>
            <a:fillRect/>
          </a:stretch>
        </p:blipFill>
        <p:spPr>
          <a:xfrm>
            <a:off x="4085968" y="919202"/>
            <a:ext cx="4992130" cy="2649253"/>
          </a:xfrm>
          <a:prstGeom prst="rect">
            <a:avLst/>
          </a:prstGeom>
        </p:spPr>
      </p:pic>
      <p:sp>
        <p:nvSpPr>
          <p:cNvPr id="6" name="Rectangle 5">
            <a:extLst>
              <a:ext uri="{FF2B5EF4-FFF2-40B4-BE49-F238E27FC236}">
                <a16:creationId xmlns:a16="http://schemas.microsoft.com/office/drawing/2014/main" id="{D4E8E259-9238-47F2-81AF-A6478BBA1369}"/>
              </a:ext>
            </a:extLst>
          </p:cNvPr>
          <p:cNvSpPr/>
          <p:nvPr/>
        </p:nvSpPr>
        <p:spPr>
          <a:xfrm>
            <a:off x="65902" y="919202"/>
            <a:ext cx="4020066" cy="3108543"/>
          </a:xfrm>
          <a:prstGeom prst="rect">
            <a:avLst/>
          </a:prstGeom>
        </p:spPr>
        <p:txBody>
          <a:bodyPr wrap="square">
            <a:spAutoFit/>
          </a:bodyPr>
          <a:lstStyle/>
          <a:p>
            <a:r>
              <a:rPr lang="en-US" sz="1400" b="1" dirty="0"/>
              <a:t>Input data</a:t>
            </a:r>
            <a:r>
              <a:rPr lang="en-US" sz="1400" dirty="0"/>
              <a:t>: A wide variety of data can be used as input for ML purposes, variety of sources, enterprise, mainframes, IOT devices. Formats – structured or unstructured.</a:t>
            </a:r>
          </a:p>
          <a:p>
            <a:endParaRPr lang="en-US" sz="1400" dirty="0"/>
          </a:p>
          <a:p>
            <a:r>
              <a:rPr lang="en-US" sz="1400" b="1" dirty="0"/>
              <a:t>Learning</a:t>
            </a:r>
            <a:r>
              <a:rPr lang="en-US" sz="1400" dirty="0"/>
              <a:t>: Typically, the ML used for business purposes is either </a:t>
            </a:r>
            <a:r>
              <a:rPr lang="en-US" sz="1400" dirty="0">
                <a:solidFill>
                  <a:srgbClr val="0070C0"/>
                </a:solidFill>
              </a:rPr>
              <a:t>supervised</a:t>
            </a:r>
            <a:r>
              <a:rPr lang="en-US" sz="1400" dirty="0"/>
              <a:t> or </a:t>
            </a:r>
            <a:r>
              <a:rPr lang="en-US" sz="1400" dirty="0">
                <a:solidFill>
                  <a:srgbClr val="0070C0"/>
                </a:solidFill>
              </a:rPr>
              <a:t>unsupervised</a:t>
            </a:r>
            <a:r>
              <a:rPr lang="en-US" sz="1400" dirty="0"/>
              <a:t> in</a:t>
            </a:r>
          </a:p>
          <a:p>
            <a:r>
              <a:rPr lang="en-US" sz="1400" dirty="0"/>
              <a:t>nature. </a:t>
            </a:r>
          </a:p>
          <a:p>
            <a:endParaRPr lang="en-US" sz="1400" dirty="0"/>
          </a:p>
          <a:p>
            <a:pPr marL="285750" indent="-285750">
              <a:buFont typeface="Arial" panose="020B0604020202020204" pitchFamily="34" charset="0"/>
              <a:buChar char="•"/>
            </a:pPr>
            <a:r>
              <a:rPr lang="en-US" sz="1400" b="1" dirty="0"/>
              <a:t>Eager</a:t>
            </a:r>
            <a:r>
              <a:rPr lang="en-US" sz="1400" dirty="0"/>
              <a:t> learning methods evaluate training data and "eagerly" begin computing before receiving new (test) data. </a:t>
            </a:r>
          </a:p>
          <a:p>
            <a:pPr marL="285750" indent="-285750">
              <a:buFont typeface="Arial" panose="020B0604020202020204" pitchFamily="34" charset="0"/>
              <a:buChar char="•"/>
            </a:pPr>
            <a:r>
              <a:rPr lang="en-US" sz="1400" b="1" dirty="0"/>
              <a:t>Lazy</a:t>
            </a:r>
            <a:r>
              <a:rPr lang="en-US" sz="1400" dirty="0"/>
              <a:t> learning methods delay processing and data evaluation until new test data is provided</a:t>
            </a:r>
          </a:p>
        </p:txBody>
      </p:sp>
      <p:sp>
        <p:nvSpPr>
          <p:cNvPr id="7" name="Rectangle 6">
            <a:extLst>
              <a:ext uri="{FF2B5EF4-FFF2-40B4-BE49-F238E27FC236}">
                <a16:creationId xmlns:a16="http://schemas.microsoft.com/office/drawing/2014/main" id="{7A2920A9-1550-4547-87B8-DDEEF7360602}"/>
              </a:ext>
            </a:extLst>
          </p:cNvPr>
          <p:cNvSpPr/>
          <p:nvPr/>
        </p:nvSpPr>
        <p:spPr>
          <a:xfrm>
            <a:off x="65902" y="4047692"/>
            <a:ext cx="9012196" cy="523220"/>
          </a:xfrm>
          <a:prstGeom prst="rect">
            <a:avLst/>
          </a:prstGeom>
        </p:spPr>
        <p:txBody>
          <a:bodyPr wrap="square">
            <a:spAutoFit/>
          </a:bodyPr>
          <a:lstStyle/>
          <a:p>
            <a:r>
              <a:rPr lang="en-US" sz="1400" b="1" dirty="0"/>
              <a:t>Output</a:t>
            </a:r>
            <a:r>
              <a:rPr lang="en-US" sz="1400" dirty="0"/>
              <a:t> data: ML can be used to deliver results that are either predictive (that is, providing forecasts) or prescriptive (that is, suggesting recommended actions). </a:t>
            </a:r>
          </a:p>
        </p:txBody>
      </p:sp>
    </p:spTree>
    <p:extLst>
      <p:ext uri="{BB962C8B-B14F-4D97-AF65-F5344CB8AC3E}">
        <p14:creationId xmlns:p14="http://schemas.microsoft.com/office/powerpoint/2010/main" val="2067121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ED1E-2D8B-4322-A01F-100FA1190AEF}"/>
              </a:ext>
            </a:extLst>
          </p:cNvPr>
          <p:cNvSpPr>
            <a:spLocks noGrp="1"/>
          </p:cNvSpPr>
          <p:nvPr>
            <p:ph type="title"/>
          </p:nvPr>
        </p:nvSpPr>
        <p:spPr/>
        <p:txBody>
          <a:bodyPr/>
          <a:lstStyle/>
          <a:p>
            <a:r>
              <a:rPr lang="en-US" dirty="0"/>
              <a:t>Variable types</a:t>
            </a:r>
          </a:p>
        </p:txBody>
      </p:sp>
      <p:sp>
        <p:nvSpPr>
          <p:cNvPr id="3" name="Date Placeholder 2">
            <a:extLst>
              <a:ext uri="{FF2B5EF4-FFF2-40B4-BE49-F238E27FC236}">
                <a16:creationId xmlns:a16="http://schemas.microsoft.com/office/drawing/2014/main" id="{5A50E0AE-0731-439F-893A-C183BD823E74}"/>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75B209D-E7F2-4973-9E3B-5AC5FCD1B3F9}"/>
              </a:ext>
            </a:extLst>
          </p:cNvPr>
          <p:cNvSpPr>
            <a:spLocks noGrp="1"/>
          </p:cNvSpPr>
          <p:nvPr>
            <p:ph type="sldNum" sz="quarter" idx="4"/>
          </p:nvPr>
        </p:nvSpPr>
        <p:spPr/>
        <p:txBody>
          <a:bodyPr/>
          <a:lstStyle/>
          <a:p>
            <a:r>
              <a:rPr lang="en-US"/>
              <a:t>Slide no. </a:t>
            </a:r>
            <a:fld id="{7240F3D1-AE27-48C7-9FC9-EF8542F23A88}" type="slidenum">
              <a:rPr lang="en-US" smtClean="0"/>
              <a:pPr/>
              <a:t>12</a:t>
            </a:fld>
            <a:endParaRPr lang="en-US" dirty="0"/>
          </a:p>
        </p:txBody>
      </p:sp>
      <p:sp>
        <p:nvSpPr>
          <p:cNvPr id="5" name="Rectangle 4">
            <a:extLst>
              <a:ext uri="{FF2B5EF4-FFF2-40B4-BE49-F238E27FC236}">
                <a16:creationId xmlns:a16="http://schemas.microsoft.com/office/drawing/2014/main" id="{0DDA0B73-6178-4A9F-9F80-B6A54EE77F5C}"/>
              </a:ext>
            </a:extLst>
          </p:cNvPr>
          <p:cNvSpPr/>
          <p:nvPr/>
        </p:nvSpPr>
        <p:spPr>
          <a:xfrm>
            <a:off x="0" y="891540"/>
            <a:ext cx="8932985" cy="2800767"/>
          </a:xfrm>
          <a:prstGeom prst="rect">
            <a:avLst/>
          </a:prstGeom>
        </p:spPr>
        <p:txBody>
          <a:bodyPr wrap="square">
            <a:spAutoFit/>
          </a:bodyPr>
          <a:lstStyle/>
          <a:p>
            <a:r>
              <a:rPr lang="en-US" sz="1600" dirty="0">
                <a:solidFill>
                  <a:srgbClr val="0070C0"/>
                </a:solidFill>
              </a:rPr>
              <a:t>Dependent and Independent Variables</a:t>
            </a:r>
          </a:p>
          <a:p>
            <a:endParaRPr lang="en-US" sz="1600" dirty="0">
              <a:solidFill>
                <a:srgbClr val="0070C0"/>
              </a:solidFill>
            </a:endParaRPr>
          </a:p>
          <a:p>
            <a:pPr marL="285750" indent="-285750">
              <a:buFont typeface="Arial" panose="020B0604020202020204" pitchFamily="34" charset="0"/>
              <a:buChar char="•"/>
            </a:pPr>
            <a:r>
              <a:rPr lang="en-US" sz="1600" dirty="0"/>
              <a:t>An </a:t>
            </a:r>
            <a:r>
              <a:rPr lang="en-US" sz="1600" dirty="0">
                <a:solidFill>
                  <a:srgbClr val="0070C0"/>
                </a:solidFill>
              </a:rPr>
              <a:t>independent</a:t>
            </a:r>
            <a:r>
              <a:rPr lang="en-US" sz="1600" dirty="0"/>
              <a:t> variable, sometimes called an </a:t>
            </a:r>
            <a:r>
              <a:rPr lang="en-US" sz="1600" dirty="0">
                <a:solidFill>
                  <a:srgbClr val="0070C0"/>
                </a:solidFill>
              </a:rPr>
              <a:t>experimental</a:t>
            </a:r>
            <a:r>
              <a:rPr lang="en-US" sz="1600" dirty="0"/>
              <a:t> or </a:t>
            </a:r>
            <a:r>
              <a:rPr lang="en-US" sz="1600" dirty="0">
                <a:solidFill>
                  <a:srgbClr val="0070C0"/>
                </a:solidFill>
              </a:rPr>
              <a:t>predictor</a:t>
            </a:r>
            <a:r>
              <a:rPr lang="en-US" sz="1600" dirty="0"/>
              <a:t> variable, is a variable that is being manipulated in an experiment in order to observe the effect on a </a:t>
            </a:r>
            <a:r>
              <a:rPr lang="en-US" sz="1600" dirty="0">
                <a:solidFill>
                  <a:srgbClr val="0070C0"/>
                </a:solidFill>
              </a:rPr>
              <a:t>dependent</a:t>
            </a:r>
            <a:r>
              <a:rPr lang="en-US" sz="1600" dirty="0"/>
              <a:t> variable, sometimes called an </a:t>
            </a:r>
            <a:r>
              <a:rPr lang="en-US" sz="1600" dirty="0">
                <a:solidFill>
                  <a:srgbClr val="0070C0"/>
                </a:solidFill>
              </a:rPr>
              <a:t>outcome/response/target</a:t>
            </a:r>
            <a:r>
              <a:rPr lang="en-US" sz="1600" dirty="0"/>
              <a:t> variable.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Dependent Variable:  Test Mark (measured from 0 to 100)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Independent Variables: Revision time (measured in hours), Intelligence (measured using IQ score)</a:t>
            </a:r>
          </a:p>
          <a:p>
            <a:endParaRPr lang="en-US" sz="1600" dirty="0"/>
          </a:p>
        </p:txBody>
      </p:sp>
    </p:spTree>
    <p:extLst>
      <p:ext uri="{BB962C8B-B14F-4D97-AF65-F5344CB8AC3E}">
        <p14:creationId xmlns:p14="http://schemas.microsoft.com/office/powerpoint/2010/main" val="42030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ED1E-2D8B-4322-A01F-100FA1190AEF}"/>
              </a:ext>
            </a:extLst>
          </p:cNvPr>
          <p:cNvSpPr>
            <a:spLocks noGrp="1"/>
          </p:cNvSpPr>
          <p:nvPr>
            <p:ph type="title"/>
          </p:nvPr>
        </p:nvSpPr>
        <p:spPr/>
        <p:txBody>
          <a:bodyPr/>
          <a:lstStyle/>
          <a:p>
            <a:r>
              <a:rPr lang="en-US" dirty="0"/>
              <a:t>Variable types - Categorical</a:t>
            </a:r>
          </a:p>
        </p:txBody>
      </p:sp>
      <p:sp>
        <p:nvSpPr>
          <p:cNvPr id="3" name="Date Placeholder 2">
            <a:extLst>
              <a:ext uri="{FF2B5EF4-FFF2-40B4-BE49-F238E27FC236}">
                <a16:creationId xmlns:a16="http://schemas.microsoft.com/office/drawing/2014/main" id="{5A50E0AE-0731-439F-893A-C183BD823E74}"/>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75B209D-E7F2-4973-9E3B-5AC5FCD1B3F9}"/>
              </a:ext>
            </a:extLst>
          </p:cNvPr>
          <p:cNvSpPr>
            <a:spLocks noGrp="1"/>
          </p:cNvSpPr>
          <p:nvPr>
            <p:ph type="sldNum" sz="quarter" idx="4"/>
          </p:nvPr>
        </p:nvSpPr>
        <p:spPr/>
        <p:txBody>
          <a:bodyPr/>
          <a:lstStyle/>
          <a:p>
            <a:r>
              <a:rPr lang="en-US"/>
              <a:t>Slide no. </a:t>
            </a:r>
            <a:fld id="{7240F3D1-AE27-48C7-9FC9-EF8542F23A88}" type="slidenum">
              <a:rPr lang="en-US" smtClean="0"/>
              <a:pPr/>
              <a:t>13</a:t>
            </a:fld>
            <a:endParaRPr lang="en-US" dirty="0"/>
          </a:p>
        </p:txBody>
      </p:sp>
      <p:sp>
        <p:nvSpPr>
          <p:cNvPr id="6" name="Rectangle 5">
            <a:extLst>
              <a:ext uri="{FF2B5EF4-FFF2-40B4-BE49-F238E27FC236}">
                <a16:creationId xmlns:a16="http://schemas.microsoft.com/office/drawing/2014/main" id="{B35C691B-1EB6-41FA-B3AC-754822BDF092}"/>
              </a:ext>
            </a:extLst>
          </p:cNvPr>
          <p:cNvSpPr/>
          <p:nvPr/>
        </p:nvSpPr>
        <p:spPr>
          <a:xfrm>
            <a:off x="54708" y="891540"/>
            <a:ext cx="9089292" cy="230832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0C0"/>
                </a:solidFill>
              </a:rPr>
              <a:t>Categorical</a:t>
            </a:r>
            <a:r>
              <a:rPr lang="en-US" sz="1600" dirty="0"/>
              <a:t> variables are also known as </a:t>
            </a:r>
            <a:r>
              <a:rPr lang="en-US" sz="1600" dirty="0">
                <a:solidFill>
                  <a:srgbClr val="0070C0"/>
                </a:solidFill>
              </a:rPr>
              <a:t>discrete</a:t>
            </a:r>
            <a:r>
              <a:rPr lang="en-US" sz="1600" dirty="0"/>
              <a:t> or </a:t>
            </a:r>
            <a:r>
              <a:rPr lang="en-US" sz="1600" dirty="0">
                <a:solidFill>
                  <a:srgbClr val="0070C0"/>
                </a:solidFill>
              </a:rPr>
              <a:t>qualitative</a:t>
            </a:r>
            <a:r>
              <a:rPr lang="en-US" sz="1600" dirty="0"/>
              <a:t> variables.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Categorical variables can be further categorized as either </a:t>
            </a:r>
          </a:p>
          <a:p>
            <a:pPr marL="742950" lvl="1" indent="-285750">
              <a:buFont typeface="Arial" panose="020B0604020202020204" pitchFamily="34" charset="0"/>
              <a:buChar char="•"/>
            </a:pPr>
            <a:r>
              <a:rPr lang="en-US" sz="1600" dirty="0">
                <a:solidFill>
                  <a:srgbClr val="0070C0"/>
                </a:solidFill>
              </a:rPr>
              <a:t>nominal</a:t>
            </a:r>
            <a:r>
              <a:rPr lang="en-US" sz="1600" dirty="0"/>
              <a:t>, </a:t>
            </a:r>
          </a:p>
          <a:p>
            <a:pPr marL="742950" lvl="1" indent="-285750">
              <a:buFont typeface="Arial" panose="020B0604020202020204" pitchFamily="34" charset="0"/>
              <a:buChar char="•"/>
            </a:pPr>
            <a:r>
              <a:rPr lang="en-US" sz="1600" dirty="0">
                <a:solidFill>
                  <a:srgbClr val="0070C0"/>
                </a:solidFill>
              </a:rPr>
              <a:t>ordinal</a:t>
            </a:r>
            <a:r>
              <a:rPr lang="en-US" sz="1600" dirty="0"/>
              <a:t> or </a:t>
            </a:r>
          </a:p>
          <a:p>
            <a:pPr marL="742950" lvl="1" indent="-285750">
              <a:buFont typeface="Arial" panose="020B0604020202020204" pitchFamily="34" charset="0"/>
              <a:buChar char="•"/>
            </a:pPr>
            <a:r>
              <a:rPr lang="en-US" sz="1600" dirty="0">
                <a:solidFill>
                  <a:srgbClr val="0070C0"/>
                </a:solidFill>
              </a:rPr>
              <a:t>dichotomous</a:t>
            </a:r>
            <a:r>
              <a:rPr lang="en-US" sz="1600" dirty="0"/>
              <a:t>.</a:t>
            </a:r>
          </a:p>
          <a:p>
            <a:pPr marL="285750" indent="-285750">
              <a:buFont typeface="Arial" panose="020B0604020202020204" pitchFamily="34" charset="0"/>
              <a:buChar char="•"/>
            </a:pPr>
            <a:endParaRPr lang="en-US" sz="1600" dirty="0"/>
          </a:p>
          <a:p>
            <a:endParaRPr lang="en-US" sz="1600" dirty="0"/>
          </a:p>
          <a:p>
            <a:endParaRPr lang="en-US" sz="1600" dirty="0"/>
          </a:p>
        </p:txBody>
      </p:sp>
    </p:spTree>
    <p:extLst>
      <p:ext uri="{BB962C8B-B14F-4D97-AF65-F5344CB8AC3E}">
        <p14:creationId xmlns:p14="http://schemas.microsoft.com/office/powerpoint/2010/main" val="11906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ED1E-2D8B-4322-A01F-100FA1190AEF}"/>
              </a:ext>
            </a:extLst>
          </p:cNvPr>
          <p:cNvSpPr>
            <a:spLocks noGrp="1"/>
          </p:cNvSpPr>
          <p:nvPr>
            <p:ph type="title"/>
          </p:nvPr>
        </p:nvSpPr>
        <p:spPr/>
        <p:txBody>
          <a:bodyPr/>
          <a:lstStyle/>
          <a:p>
            <a:r>
              <a:rPr lang="en-US" dirty="0"/>
              <a:t>Variable types - Categorical</a:t>
            </a:r>
          </a:p>
        </p:txBody>
      </p:sp>
      <p:sp>
        <p:nvSpPr>
          <p:cNvPr id="3" name="Date Placeholder 2">
            <a:extLst>
              <a:ext uri="{FF2B5EF4-FFF2-40B4-BE49-F238E27FC236}">
                <a16:creationId xmlns:a16="http://schemas.microsoft.com/office/drawing/2014/main" id="{5A50E0AE-0731-439F-893A-C183BD823E74}"/>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75B209D-E7F2-4973-9E3B-5AC5FCD1B3F9}"/>
              </a:ext>
            </a:extLst>
          </p:cNvPr>
          <p:cNvSpPr>
            <a:spLocks noGrp="1"/>
          </p:cNvSpPr>
          <p:nvPr>
            <p:ph type="sldNum" sz="quarter" idx="4"/>
          </p:nvPr>
        </p:nvSpPr>
        <p:spPr/>
        <p:txBody>
          <a:bodyPr/>
          <a:lstStyle/>
          <a:p>
            <a:r>
              <a:rPr lang="en-US"/>
              <a:t>Slide no. </a:t>
            </a:r>
            <a:fld id="{7240F3D1-AE27-48C7-9FC9-EF8542F23A88}" type="slidenum">
              <a:rPr lang="en-US" smtClean="0"/>
              <a:pPr/>
              <a:t>14</a:t>
            </a:fld>
            <a:endParaRPr lang="en-US" dirty="0"/>
          </a:p>
        </p:txBody>
      </p:sp>
      <p:sp>
        <p:nvSpPr>
          <p:cNvPr id="6" name="Rectangle 5">
            <a:extLst>
              <a:ext uri="{FF2B5EF4-FFF2-40B4-BE49-F238E27FC236}">
                <a16:creationId xmlns:a16="http://schemas.microsoft.com/office/drawing/2014/main" id="{B35C691B-1EB6-41FA-B3AC-754822BDF092}"/>
              </a:ext>
            </a:extLst>
          </p:cNvPr>
          <p:cNvSpPr/>
          <p:nvPr/>
        </p:nvSpPr>
        <p:spPr>
          <a:xfrm>
            <a:off x="54708" y="891540"/>
            <a:ext cx="9089292" cy="2554545"/>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0C0"/>
                </a:solidFill>
              </a:rPr>
              <a:t>Nominal variables </a:t>
            </a:r>
            <a:r>
              <a:rPr lang="en-US" sz="1600" dirty="0"/>
              <a:t>are variables that have two or more categories, but which </a:t>
            </a:r>
            <a:r>
              <a:rPr lang="en-US" sz="1600" dirty="0">
                <a:highlight>
                  <a:srgbClr val="FFFF00"/>
                </a:highlight>
              </a:rPr>
              <a:t>do not have an intrinsic order</a:t>
            </a:r>
            <a:r>
              <a:rPr lang="en-US" sz="1600" dirty="0"/>
              <a:t>. </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For example, a real estate agent could classify their types of property into </a:t>
            </a:r>
            <a:r>
              <a:rPr lang="en-US" sz="1600" dirty="0">
                <a:highlight>
                  <a:srgbClr val="FFFF00"/>
                </a:highlight>
              </a:rPr>
              <a:t>distinct categories </a:t>
            </a:r>
            <a:r>
              <a:rPr lang="en-US" sz="1600" dirty="0"/>
              <a:t>such as houses, condos, co-ops or bungalows.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So "type of property" is a nominal variable with 4 categories called houses, condos, co-ops and bungalows. </a:t>
            </a:r>
          </a:p>
          <a:p>
            <a:endParaRPr lang="en-US" sz="1600" dirty="0"/>
          </a:p>
          <a:p>
            <a:endParaRPr lang="en-US" sz="1600" dirty="0"/>
          </a:p>
        </p:txBody>
      </p:sp>
    </p:spTree>
    <p:extLst>
      <p:ext uri="{BB962C8B-B14F-4D97-AF65-F5344CB8AC3E}">
        <p14:creationId xmlns:p14="http://schemas.microsoft.com/office/powerpoint/2010/main" val="132362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ED1E-2D8B-4322-A01F-100FA1190AEF}"/>
              </a:ext>
            </a:extLst>
          </p:cNvPr>
          <p:cNvSpPr>
            <a:spLocks noGrp="1"/>
          </p:cNvSpPr>
          <p:nvPr>
            <p:ph type="title"/>
          </p:nvPr>
        </p:nvSpPr>
        <p:spPr/>
        <p:txBody>
          <a:bodyPr/>
          <a:lstStyle/>
          <a:p>
            <a:r>
              <a:rPr lang="en-US" dirty="0"/>
              <a:t>Variable types - Categorical</a:t>
            </a:r>
          </a:p>
        </p:txBody>
      </p:sp>
      <p:sp>
        <p:nvSpPr>
          <p:cNvPr id="3" name="Date Placeholder 2">
            <a:extLst>
              <a:ext uri="{FF2B5EF4-FFF2-40B4-BE49-F238E27FC236}">
                <a16:creationId xmlns:a16="http://schemas.microsoft.com/office/drawing/2014/main" id="{5A50E0AE-0731-439F-893A-C183BD823E74}"/>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75B209D-E7F2-4973-9E3B-5AC5FCD1B3F9}"/>
              </a:ext>
            </a:extLst>
          </p:cNvPr>
          <p:cNvSpPr>
            <a:spLocks noGrp="1"/>
          </p:cNvSpPr>
          <p:nvPr>
            <p:ph type="sldNum" sz="quarter" idx="4"/>
          </p:nvPr>
        </p:nvSpPr>
        <p:spPr/>
        <p:txBody>
          <a:bodyPr/>
          <a:lstStyle/>
          <a:p>
            <a:r>
              <a:rPr lang="en-US"/>
              <a:t>Slide no. </a:t>
            </a:r>
            <a:fld id="{7240F3D1-AE27-48C7-9FC9-EF8542F23A88}" type="slidenum">
              <a:rPr lang="en-US" smtClean="0"/>
              <a:pPr/>
              <a:t>15</a:t>
            </a:fld>
            <a:endParaRPr lang="en-US" dirty="0"/>
          </a:p>
        </p:txBody>
      </p:sp>
      <p:sp>
        <p:nvSpPr>
          <p:cNvPr id="6" name="Rectangle 5">
            <a:extLst>
              <a:ext uri="{FF2B5EF4-FFF2-40B4-BE49-F238E27FC236}">
                <a16:creationId xmlns:a16="http://schemas.microsoft.com/office/drawing/2014/main" id="{B35C691B-1EB6-41FA-B3AC-754822BDF092}"/>
              </a:ext>
            </a:extLst>
          </p:cNvPr>
          <p:cNvSpPr/>
          <p:nvPr/>
        </p:nvSpPr>
        <p:spPr>
          <a:xfrm>
            <a:off x="54708" y="891540"/>
            <a:ext cx="9089292" cy="2800767"/>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0C0"/>
                </a:solidFill>
              </a:rPr>
              <a:t>Dichotomous</a:t>
            </a:r>
            <a:r>
              <a:rPr lang="en-US" sz="1600" dirty="0"/>
              <a:t> variables are nominal variables which have only 2 categories or levels.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example, if we were looking at gender, we would most probably categorize somebody as either </a:t>
            </a:r>
            <a:r>
              <a:rPr lang="en-US" sz="1600" dirty="0">
                <a:highlight>
                  <a:srgbClr val="FFFF00"/>
                </a:highlight>
              </a:rPr>
              <a:t>"male" or "female". </a:t>
            </a:r>
            <a:r>
              <a:rPr lang="en-US" sz="1600" dirty="0"/>
              <a:t>This is an example of a dichotomous variable (and also a nominal variable).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Another example might be if we asked a person if they owned a mobile phone. Here, we may categorize mobile phone ownership as either </a:t>
            </a:r>
            <a:r>
              <a:rPr lang="en-US" sz="1600" dirty="0">
                <a:highlight>
                  <a:srgbClr val="FFFF00"/>
                </a:highlight>
              </a:rPr>
              <a:t>"Yes" or "No".</a:t>
            </a:r>
            <a:r>
              <a:rPr lang="en-US" sz="1600" dirty="0"/>
              <a: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the real estate agent example, if type of property had been classified as either </a:t>
            </a:r>
            <a:r>
              <a:rPr lang="en-US" sz="1600" dirty="0">
                <a:highlight>
                  <a:srgbClr val="FFFF00"/>
                </a:highlight>
              </a:rPr>
              <a:t>residential or commercial </a:t>
            </a:r>
            <a:r>
              <a:rPr lang="en-US" sz="1600" dirty="0"/>
              <a:t>then "type of property" would be a </a:t>
            </a:r>
            <a:r>
              <a:rPr lang="en-US" sz="1600" dirty="0">
                <a:solidFill>
                  <a:srgbClr val="0070C0"/>
                </a:solidFill>
              </a:rPr>
              <a:t>dichotomous</a:t>
            </a:r>
            <a:r>
              <a:rPr lang="en-US" sz="1600" dirty="0"/>
              <a:t> variable.</a:t>
            </a:r>
          </a:p>
          <a:p>
            <a:endParaRPr lang="en-US" sz="1600" dirty="0"/>
          </a:p>
        </p:txBody>
      </p:sp>
    </p:spTree>
    <p:extLst>
      <p:ext uri="{BB962C8B-B14F-4D97-AF65-F5344CB8AC3E}">
        <p14:creationId xmlns:p14="http://schemas.microsoft.com/office/powerpoint/2010/main" val="238559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ED1E-2D8B-4322-A01F-100FA1190AEF}"/>
              </a:ext>
            </a:extLst>
          </p:cNvPr>
          <p:cNvSpPr>
            <a:spLocks noGrp="1"/>
          </p:cNvSpPr>
          <p:nvPr>
            <p:ph type="title"/>
          </p:nvPr>
        </p:nvSpPr>
        <p:spPr/>
        <p:txBody>
          <a:bodyPr/>
          <a:lstStyle/>
          <a:p>
            <a:r>
              <a:rPr lang="en-US" dirty="0"/>
              <a:t>Variable types - Categorical</a:t>
            </a:r>
          </a:p>
        </p:txBody>
      </p:sp>
      <p:sp>
        <p:nvSpPr>
          <p:cNvPr id="3" name="Date Placeholder 2">
            <a:extLst>
              <a:ext uri="{FF2B5EF4-FFF2-40B4-BE49-F238E27FC236}">
                <a16:creationId xmlns:a16="http://schemas.microsoft.com/office/drawing/2014/main" id="{5A50E0AE-0731-439F-893A-C183BD823E74}"/>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75B209D-E7F2-4973-9E3B-5AC5FCD1B3F9}"/>
              </a:ext>
            </a:extLst>
          </p:cNvPr>
          <p:cNvSpPr>
            <a:spLocks noGrp="1"/>
          </p:cNvSpPr>
          <p:nvPr>
            <p:ph type="sldNum" sz="quarter" idx="4"/>
          </p:nvPr>
        </p:nvSpPr>
        <p:spPr/>
        <p:txBody>
          <a:bodyPr/>
          <a:lstStyle/>
          <a:p>
            <a:r>
              <a:rPr lang="en-US"/>
              <a:t>Slide no. </a:t>
            </a:r>
            <a:fld id="{7240F3D1-AE27-48C7-9FC9-EF8542F23A88}" type="slidenum">
              <a:rPr lang="en-US" smtClean="0"/>
              <a:pPr/>
              <a:t>16</a:t>
            </a:fld>
            <a:endParaRPr lang="en-US" dirty="0"/>
          </a:p>
        </p:txBody>
      </p:sp>
      <p:sp>
        <p:nvSpPr>
          <p:cNvPr id="6" name="Rectangle 5">
            <a:extLst>
              <a:ext uri="{FF2B5EF4-FFF2-40B4-BE49-F238E27FC236}">
                <a16:creationId xmlns:a16="http://schemas.microsoft.com/office/drawing/2014/main" id="{B35C691B-1EB6-41FA-B3AC-754822BDF092}"/>
              </a:ext>
            </a:extLst>
          </p:cNvPr>
          <p:cNvSpPr/>
          <p:nvPr/>
        </p:nvSpPr>
        <p:spPr>
          <a:xfrm>
            <a:off x="54708" y="891540"/>
            <a:ext cx="9089292" cy="403187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0C0"/>
                </a:solidFill>
              </a:rPr>
              <a:t>Ordinal</a:t>
            </a:r>
            <a:r>
              <a:rPr lang="en-US" sz="1600" dirty="0"/>
              <a:t> variables are variables that have two or more categories just like nominal variables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categories can also be ordered or ranked.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Survey:  Do you like the policies of NDA government, the responses may be </a:t>
            </a:r>
          </a:p>
          <a:p>
            <a:pPr marL="742950" lvl="1" indent="-285750">
              <a:buFont typeface="Arial" panose="020B0604020202020204" pitchFamily="34" charset="0"/>
              <a:buChar char="•"/>
            </a:pPr>
            <a:r>
              <a:rPr lang="en-US" sz="1600" dirty="0"/>
              <a:t>"Not very much", </a:t>
            </a:r>
          </a:p>
          <a:p>
            <a:pPr marL="742950" lvl="1" indent="-285750">
              <a:buFont typeface="Arial" panose="020B0604020202020204" pitchFamily="34" charset="0"/>
              <a:buChar char="•"/>
            </a:pPr>
            <a:r>
              <a:rPr lang="en-US" sz="1600" dirty="0"/>
              <a:t>"They are OK" or </a:t>
            </a:r>
          </a:p>
          <a:p>
            <a:pPr marL="742950" lvl="1" indent="-285750">
              <a:buFont typeface="Arial" panose="020B0604020202020204" pitchFamily="34" charset="0"/>
              <a:buChar char="•"/>
            </a:pPr>
            <a:r>
              <a:rPr lang="en-US" sz="1600" dirty="0"/>
              <a:t>"Yes, a lot" .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you can rank them from the </a:t>
            </a:r>
          </a:p>
          <a:p>
            <a:pPr marL="1200150" lvl="2" indent="-285750">
              <a:buFont typeface="Arial" panose="020B0604020202020204" pitchFamily="34" charset="0"/>
              <a:buChar char="•"/>
            </a:pPr>
            <a:r>
              <a:rPr lang="en-US" sz="1600" dirty="0"/>
              <a:t>most positive     ( Yes, a lot)</a:t>
            </a:r>
          </a:p>
          <a:p>
            <a:pPr marL="1200150" lvl="2" indent="-285750">
              <a:buFont typeface="Arial" panose="020B0604020202020204" pitchFamily="34" charset="0"/>
              <a:buChar char="•"/>
            </a:pPr>
            <a:r>
              <a:rPr lang="en-US" sz="1600" dirty="0"/>
              <a:t>middle response (They are OK)</a:t>
            </a:r>
          </a:p>
          <a:p>
            <a:pPr marL="1200150" lvl="2" indent="-285750">
              <a:buFont typeface="Arial" panose="020B0604020202020204" pitchFamily="34" charset="0"/>
              <a:buChar char="•"/>
            </a:pPr>
            <a:r>
              <a:rPr lang="en-US" sz="1600" dirty="0"/>
              <a:t>least positive      (Not very much).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However, whilst we can rank the levels, we </a:t>
            </a:r>
            <a:r>
              <a:rPr lang="en-US" sz="1600" dirty="0">
                <a:highlight>
                  <a:srgbClr val="FFFF00"/>
                </a:highlight>
              </a:rPr>
              <a:t>cannot place a "value" </a:t>
            </a:r>
            <a:r>
              <a:rPr lang="en-US" sz="1600" dirty="0"/>
              <a:t>to them; we cannot say that "They are OK" is twice as positive as "Not very much" </a:t>
            </a:r>
          </a:p>
        </p:txBody>
      </p:sp>
    </p:spTree>
    <p:extLst>
      <p:ext uri="{BB962C8B-B14F-4D97-AF65-F5344CB8AC3E}">
        <p14:creationId xmlns:p14="http://schemas.microsoft.com/office/powerpoint/2010/main" val="2644165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ED1E-2D8B-4322-A01F-100FA1190AEF}"/>
              </a:ext>
            </a:extLst>
          </p:cNvPr>
          <p:cNvSpPr>
            <a:spLocks noGrp="1"/>
          </p:cNvSpPr>
          <p:nvPr>
            <p:ph type="title"/>
          </p:nvPr>
        </p:nvSpPr>
        <p:spPr/>
        <p:txBody>
          <a:bodyPr/>
          <a:lstStyle/>
          <a:p>
            <a:r>
              <a:rPr lang="en-US" dirty="0"/>
              <a:t>Variable types - Continuous </a:t>
            </a:r>
          </a:p>
        </p:txBody>
      </p:sp>
      <p:sp>
        <p:nvSpPr>
          <p:cNvPr id="3" name="Date Placeholder 2">
            <a:extLst>
              <a:ext uri="{FF2B5EF4-FFF2-40B4-BE49-F238E27FC236}">
                <a16:creationId xmlns:a16="http://schemas.microsoft.com/office/drawing/2014/main" id="{5A50E0AE-0731-439F-893A-C183BD823E74}"/>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75B209D-E7F2-4973-9E3B-5AC5FCD1B3F9}"/>
              </a:ext>
            </a:extLst>
          </p:cNvPr>
          <p:cNvSpPr>
            <a:spLocks noGrp="1"/>
          </p:cNvSpPr>
          <p:nvPr>
            <p:ph type="sldNum" sz="quarter" idx="4"/>
          </p:nvPr>
        </p:nvSpPr>
        <p:spPr/>
        <p:txBody>
          <a:bodyPr/>
          <a:lstStyle/>
          <a:p>
            <a:r>
              <a:rPr lang="en-US"/>
              <a:t>Slide no. </a:t>
            </a:r>
            <a:fld id="{7240F3D1-AE27-48C7-9FC9-EF8542F23A88}" type="slidenum">
              <a:rPr lang="en-US" smtClean="0"/>
              <a:pPr/>
              <a:t>17</a:t>
            </a:fld>
            <a:endParaRPr lang="en-US" dirty="0"/>
          </a:p>
        </p:txBody>
      </p:sp>
      <p:sp>
        <p:nvSpPr>
          <p:cNvPr id="6" name="Rectangle 5">
            <a:extLst>
              <a:ext uri="{FF2B5EF4-FFF2-40B4-BE49-F238E27FC236}">
                <a16:creationId xmlns:a16="http://schemas.microsoft.com/office/drawing/2014/main" id="{B35C691B-1EB6-41FA-B3AC-754822BDF092}"/>
              </a:ext>
            </a:extLst>
          </p:cNvPr>
          <p:cNvSpPr/>
          <p:nvPr/>
        </p:nvSpPr>
        <p:spPr>
          <a:xfrm>
            <a:off x="54708" y="891540"/>
            <a:ext cx="9089292" cy="427809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0C0"/>
                </a:solidFill>
              </a:rPr>
              <a:t>Interval</a:t>
            </a:r>
            <a:r>
              <a:rPr lang="en-US" sz="1600" dirty="0"/>
              <a:t> variables are variables for which their central characteristic is that they can be measured along a continuum and they have a numerical value </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(for example, temperature measured in degrees Celsius or Fahrenheit). So the difference between 20C and 30C is the same as 30C to 40C. However, temperature measured in degrees Celsius or Fahrenheit is NOT a ratio variable.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0070C0"/>
                </a:solidFill>
              </a:rPr>
              <a:t>Ratio</a:t>
            </a:r>
            <a:r>
              <a:rPr lang="en-US" sz="1600" dirty="0"/>
              <a:t> variables are interval variables, but with the added condition that </a:t>
            </a:r>
            <a:r>
              <a:rPr lang="en-US" sz="1600" dirty="0">
                <a:highlight>
                  <a:srgbClr val="FFFF00"/>
                </a:highlight>
              </a:rPr>
              <a:t>0 </a:t>
            </a:r>
            <a:r>
              <a:rPr lang="en-US" sz="1600" dirty="0"/>
              <a:t>(zero) of the measurement indicates that there is </a:t>
            </a:r>
            <a:r>
              <a:rPr lang="en-US" sz="1600" dirty="0">
                <a:highlight>
                  <a:srgbClr val="FFFF00"/>
                </a:highlight>
              </a:rPr>
              <a:t>none</a:t>
            </a:r>
            <a:r>
              <a:rPr lang="en-US" sz="1600" dirty="0"/>
              <a:t> of that variable. </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So, temperature measured in degrees Celsius or Fahrenheit is not a ratio variable because 0C does not mean there is no temperature. However, temperature measured in Kelvin is a ratio variable as 0 Kelvin (often called absolute zero) indicates that there is no temperature whatsoever.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Other examples of ratio variables include height, mass, distance and many more. </a:t>
            </a:r>
          </a:p>
          <a:p>
            <a:pPr marL="742950" lvl="1" indent="-285750">
              <a:buFont typeface="Arial" panose="020B0604020202020204" pitchFamily="34" charset="0"/>
              <a:buChar char="•"/>
            </a:pPr>
            <a:r>
              <a:rPr lang="en-US" sz="1600" dirty="0"/>
              <a:t>The name "ratio" reflects the fact that you can use the ratio of measurements. So, for example, a distance of 10 meters is twice the distance of 5 meters.</a:t>
            </a:r>
          </a:p>
        </p:txBody>
      </p:sp>
    </p:spTree>
    <p:extLst>
      <p:ext uri="{BB962C8B-B14F-4D97-AF65-F5344CB8AC3E}">
        <p14:creationId xmlns:p14="http://schemas.microsoft.com/office/powerpoint/2010/main" val="1263677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651-600B-4BF8-87AF-30EA2B5C3E0F}"/>
              </a:ext>
            </a:extLst>
          </p:cNvPr>
          <p:cNvSpPr>
            <a:spLocks noGrp="1"/>
          </p:cNvSpPr>
          <p:nvPr>
            <p:ph type="title"/>
          </p:nvPr>
        </p:nvSpPr>
        <p:spPr/>
        <p:txBody>
          <a:bodyPr/>
          <a:lstStyle/>
          <a:p>
            <a:r>
              <a:rPr lang="en-US" dirty="0"/>
              <a:t>datasets</a:t>
            </a:r>
          </a:p>
        </p:txBody>
      </p:sp>
      <p:sp>
        <p:nvSpPr>
          <p:cNvPr id="3" name="Date Placeholder 2">
            <a:extLst>
              <a:ext uri="{FF2B5EF4-FFF2-40B4-BE49-F238E27FC236}">
                <a16:creationId xmlns:a16="http://schemas.microsoft.com/office/drawing/2014/main" id="{DF2F78A9-8614-4457-994D-86C689C2D0DD}"/>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93965A21-A14E-4138-99BA-899AB4AF05D0}"/>
              </a:ext>
            </a:extLst>
          </p:cNvPr>
          <p:cNvSpPr>
            <a:spLocks noGrp="1"/>
          </p:cNvSpPr>
          <p:nvPr>
            <p:ph type="sldNum" sz="quarter" idx="4"/>
          </p:nvPr>
        </p:nvSpPr>
        <p:spPr/>
        <p:txBody>
          <a:bodyPr/>
          <a:lstStyle/>
          <a:p>
            <a:r>
              <a:rPr lang="en-US"/>
              <a:t>Slide no. </a:t>
            </a:r>
            <a:fld id="{7240F3D1-AE27-48C7-9FC9-EF8542F23A88}" type="slidenum">
              <a:rPr lang="en-US" smtClean="0"/>
              <a:pPr/>
              <a:t>18</a:t>
            </a:fld>
            <a:endParaRPr lang="en-US" dirty="0"/>
          </a:p>
        </p:txBody>
      </p:sp>
      <p:graphicFrame>
        <p:nvGraphicFramePr>
          <p:cNvPr id="6" name="Table 5">
            <a:extLst>
              <a:ext uri="{FF2B5EF4-FFF2-40B4-BE49-F238E27FC236}">
                <a16:creationId xmlns:a16="http://schemas.microsoft.com/office/drawing/2014/main" id="{553C5636-CDD9-4F08-830B-34DC547DA5B9}"/>
              </a:ext>
            </a:extLst>
          </p:cNvPr>
          <p:cNvGraphicFramePr>
            <a:graphicFrameLocks noGrp="1"/>
          </p:cNvGraphicFramePr>
          <p:nvPr>
            <p:extLst>
              <p:ext uri="{D42A27DB-BD31-4B8C-83A1-F6EECF244321}">
                <p14:modId xmlns:p14="http://schemas.microsoft.com/office/powerpoint/2010/main" val="208738884"/>
              </p:ext>
            </p:extLst>
          </p:nvPr>
        </p:nvGraphicFramePr>
        <p:xfrm>
          <a:off x="135377" y="963568"/>
          <a:ext cx="5448300" cy="1112520"/>
        </p:xfrm>
        <a:graphic>
          <a:graphicData uri="http://schemas.openxmlformats.org/drawingml/2006/table">
            <a:tbl>
              <a:tblPr firstRow="1" bandRow="1">
                <a:tableStyleId>{2D5ABB26-0587-4C30-8999-92F81FD0307C}</a:tableStyleId>
              </a:tblPr>
              <a:tblGrid>
                <a:gridCol w="5448300">
                  <a:extLst>
                    <a:ext uri="{9D8B030D-6E8A-4147-A177-3AD203B41FA5}">
                      <a16:colId xmlns:a16="http://schemas.microsoft.com/office/drawing/2014/main" val="2981808388"/>
                    </a:ext>
                  </a:extLst>
                </a:gridCol>
              </a:tblGrid>
              <a:tr h="370840">
                <a:tc>
                  <a:txBody>
                    <a:bodyPr/>
                    <a:lstStyle/>
                    <a:p>
                      <a:pPr marL="285750" indent="-285750">
                        <a:buFont typeface="Arial" panose="020B0604020202020204" pitchFamily="34" charset="0"/>
                        <a:buChar char="•"/>
                      </a:pPr>
                      <a:r>
                        <a:rPr lang="en-US" sz="1600" dirty="0"/>
                        <a:t>Training set</a:t>
                      </a:r>
                    </a:p>
                  </a:txBody>
                  <a:tcPr/>
                </a:tc>
                <a:extLst>
                  <a:ext uri="{0D108BD9-81ED-4DB2-BD59-A6C34878D82A}">
                    <a16:rowId xmlns:a16="http://schemas.microsoft.com/office/drawing/2014/main" val="3551834653"/>
                  </a:ext>
                </a:extLst>
              </a:tr>
              <a:tr h="370840">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Validation set</a:t>
                      </a:r>
                    </a:p>
                  </a:txBody>
                  <a:tcPr/>
                </a:tc>
                <a:extLst>
                  <a:ext uri="{0D108BD9-81ED-4DB2-BD59-A6C34878D82A}">
                    <a16:rowId xmlns:a16="http://schemas.microsoft.com/office/drawing/2014/main" val="853627674"/>
                  </a:ext>
                </a:extLst>
              </a:tr>
              <a:tr h="370840">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Test set</a:t>
                      </a:r>
                    </a:p>
                  </a:txBody>
                  <a:tcPr/>
                </a:tc>
                <a:extLst>
                  <a:ext uri="{0D108BD9-81ED-4DB2-BD59-A6C34878D82A}">
                    <a16:rowId xmlns:a16="http://schemas.microsoft.com/office/drawing/2014/main" val="2170745981"/>
                  </a:ext>
                </a:extLst>
              </a:tr>
            </a:tbl>
          </a:graphicData>
        </a:graphic>
      </p:graphicFrame>
      <p:pic>
        <p:nvPicPr>
          <p:cNvPr id="7" name="Picture 6">
            <a:extLst>
              <a:ext uri="{FF2B5EF4-FFF2-40B4-BE49-F238E27FC236}">
                <a16:creationId xmlns:a16="http://schemas.microsoft.com/office/drawing/2014/main" id="{B667E41B-E998-4530-B74A-E0C381F9875B}"/>
              </a:ext>
            </a:extLst>
          </p:cNvPr>
          <p:cNvPicPr>
            <a:picLocks noChangeAspect="1"/>
          </p:cNvPicPr>
          <p:nvPr/>
        </p:nvPicPr>
        <p:blipFill>
          <a:blip r:embed="rId2"/>
          <a:stretch>
            <a:fillRect/>
          </a:stretch>
        </p:blipFill>
        <p:spPr>
          <a:xfrm>
            <a:off x="147568" y="2190675"/>
            <a:ext cx="8848863" cy="2109586"/>
          </a:xfrm>
          <a:prstGeom prst="rect">
            <a:avLst/>
          </a:prstGeom>
        </p:spPr>
      </p:pic>
    </p:spTree>
    <p:extLst>
      <p:ext uri="{BB962C8B-B14F-4D97-AF65-F5344CB8AC3E}">
        <p14:creationId xmlns:p14="http://schemas.microsoft.com/office/powerpoint/2010/main" val="836028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651-600B-4BF8-87AF-30EA2B5C3E0F}"/>
              </a:ext>
            </a:extLst>
          </p:cNvPr>
          <p:cNvSpPr>
            <a:spLocks noGrp="1"/>
          </p:cNvSpPr>
          <p:nvPr>
            <p:ph type="title"/>
          </p:nvPr>
        </p:nvSpPr>
        <p:spPr/>
        <p:txBody>
          <a:bodyPr/>
          <a:lstStyle/>
          <a:p>
            <a:r>
              <a:rPr lang="en-US" dirty="0"/>
              <a:t>datasets</a:t>
            </a:r>
          </a:p>
        </p:txBody>
      </p:sp>
      <p:sp>
        <p:nvSpPr>
          <p:cNvPr id="3" name="Date Placeholder 2">
            <a:extLst>
              <a:ext uri="{FF2B5EF4-FFF2-40B4-BE49-F238E27FC236}">
                <a16:creationId xmlns:a16="http://schemas.microsoft.com/office/drawing/2014/main" id="{DF2F78A9-8614-4457-994D-86C689C2D0DD}"/>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93965A21-A14E-4138-99BA-899AB4AF05D0}"/>
              </a:ext>
            </a:extLst>
          </p:cNvPr>
          <p:cNvSpPr>
            <a:spLocks noGrp="1"/>
          </p:cNvSpPr>
          <p:nvPr>
            <p:ph type="sldNum" sz="quarter" idx="4"/>
          </p:nvPr>
        </p:nvSpPr>
        <p:spPr/>
        <p:txBody>
          <a:bodyPr/>
          <a:lstStyle/>
          <a:p>
            <a:r>
              <a:rPr lang="en-US"/>
              <a:t>Slide no. </a:t>
            </a:r>
            <a:fld id="{7240F3D1-AE27-48C7-9FC9-EF8542F23A88}" type="slidenum">
              <a:rPr lang="en-US" smtClean="0"/>
              <a:pPr/>
              <a:t>19</a:t>
            </a:fld>
            <a:endParaRPr lang="en-US" dirty="0"/>
          </a:p>
        </p:txBody>
      </p:sp>
      <p:graphicFrame>
        <p:nvGraphicFramePr>
          <p:cNvPr id="6" name="Table 5">
            <a:extLst>
              <a:ext uri="{FF2B5EF4-FFF2-40B4-BE49-F238E27FC236}">
                <a16:creationId xmlns:a16="http://schemas.microsoft.com/office/drawing/2014/main" id="{553C5636-CDD9-4F08-830B-34DC547DA5B9}"/>
              </a:ext>
            </a:extLst>
          </p:cNvPr>
          <p:cNvGraphicFramePr>
            <a:graphicFrameLocks noGrp="1"/>
          </p:cNvGraphicFramePr>
          <p:nvPr/>
        </p:nvGraphicFramePr>
        <p:xfrm>
          <a:off x="135377" y="963568"/>
          <a:ext cx="8873247" cy="2839720"/>
        </p:xfrm>
        <a:graphic>
          <a:graphicData uri="http://schemas.openxmlformats.org/drawingml/2006/table">
            <a:tbl>
              <a:tblPr firstRow="1" bandRow="1">
                <a:tableStyleId>{17292A2E-F333-43FB-9621-5CBBE7FDCDCB}</a:tableStyleId>
              </a:tblPr>
              <a:tblGrid>
                <a:gridCol w="2957749">
                  <a:extLst>
                    <a:ext uri="{9D8B030D-6E8A-4147-A177-3AD203B41FA5}">
                      <a16:colId xmlns:a16="http://schemas.microsoft.com/office/drawing/2014/main" val="2981808388"/>
                    </a:ext>
                  </a:extLst>
                </a:gridCol>
                <a:gridCol w="2957749">
                  <a:extLst>
                    <a:ext uri="{9D8B030D-6E8A-4147-A177-3AD203B41FA5}">
                      <a16:colId xmlns:a16="http://schemas.microsoft.com/office/drawing/2014/main" val="3729596858"/>
                    </a:ext>
                  </a:extLst>
                </a:gridCol>
                <a:gridCol w="2957749">
                  <a:extLst>
                    <a:ext uri="{9D8B030D-6E8A-4147-A177-3AD203B41FA5}">
                      <a16:colId xmlns:a16="http://schemas.microsoft.com/office/drawing/2014/main" val="2498212330"/>
                    </a:ext>
                  </a:extLst>
                </a:gridCol>
              </a:tblGrid>
              <a:tr h="370840">
                <a:tc>
                  <a:txBody>
                    <a:bodyPr/>
                    <a:lstStyle/>
                    <a:p>
                      <a:r>
                        <a:rPr lang="en-US" sz="1600" dirty="0"/>
                        <a:t>Training set</a:t>
                      </a:r>
                    </a:p>
                  </a:txBody>
                  <a:tcPr/>
                </a:tc>
                <a:tc>
                  <a:txBody>
                    <a:bodyPr/>
                    <a:lstStyle/>
                    <a:p>
                      <a:r>
                        <a:rPr lang="en-US" sz="1600" dirty="0"/>
                        <a:t>Validation set</a:t>
                      </a:r>
                    </a:p>
                  </a:txBody>
                  <a:tcPr/>
                </a:tc>
                <a:tc>
                  <a:txBody>
                    <a:bodyPr/>
                    <a:lstStyle/>
                    <a:p>
                      <a:r>
                        <a:rPr lang="en-US" sz="1600" dirty="0"/>
                        <a:t>Test set</a:t>
                      </a:r>
                    </a:p>
                  </a:txBody>
                  <a:tcPr/>
                </a:tc>
                <a:extLst>
                  <a:ext uri="{0D108BD9-81ED-4DB2-BD59-A6C34878D82A}">
                    <a16:rowId xmlns:a16="http://schemas.microsoft.com/office/drawing/2014/main" val="3551834653"/>
                  </a:ext>
                </a:extLst>
              </a:tr>
              <a:tr h="370840">
                <a:tc>
                  <a:txBody>
                    <a:bodyPr/>
                    <a:lstStyle/>
                    <a:p>
                      <a:r>
                        <a:rPr lang="en-US" sz="1600" dirty="0"/>
                        <a:t>a set of examples used for learning: to fit the parameters of the classifier</a:t>
                      </a:r>
                    </a:p>
                  </a:txBody>
                  <a:tcPr/>
                </a:tc>
                <a:tc>
                  <a:txBody>
                    <a:bodyPr/>
                    <a:lstStyle/>
                    <a:p>
                      <a:r>
                        <a:rPr lang="en-US" sz="1600" dirty="0"/>
                        <a:t>set of examples used to tune the parameters of a classifier/ regressor</a:t>
                      </a:r>
                    </a:p>
                  </a:txBody>
                  <a:tcPr/>
                </a:tc>
                <a:tc>
                  <a:txBody>
                    <a:bodyPr/>
                    <a:lstStyle/>
                    <a:p>
                      <a:pPr marL="0" indent="0">
                        <a:buFont typeface="Arial" panose="020B0604020202020204" pitchFamily="34" charset="0"/>
                        <a:buNone/>
                      </a:pPr>
                      <a:r>
                        <a:rPr lang="en-US" sz="1600" dirty="0"/>
                        <a:t>a set of examples used only to assess the performance of a fully-trained classifier</a:t>
                      </a:r>
                    </a:p>
                  </a:txBody>
                  <a:tcPr/>
                </a:tc>
                <a:extLst>
                  <a:ext uri="{0D108BD9-81ED-4DB2-BD59-A6C34878D82A}">
                    <a16:rowId xmlns:a16="http://schemas.microsoft.com/office/drawing/2014/main" val="288186059"/>
                  </a:ext>
                </a:extLst>
              </a:tr>
              <a:tr h="370840">
                <a:tc>
                  <a:txBody>
                    <a:bodyPr/>
                    <a:lstStyle/>
                    <a:p>
                      <a:endParaRPr lang="en-US" sz="1600" dirty="0"/>
                    </a:p>
                  </a:txBody>
                  <a:tcPr/>
                </a:tc>
                <a:tc>
                  <a:txBody>
                    <a:bodyPr/>
                    <a:lstStyle/>
                    <a:p>
                      <a:r>
                        <a:rPr lang="en-US" sz="1600" dirty="0"/>
                        <a:t>Oftentimes, these sets are taken from the same overall dataset</a:t>
                      </a:r>
                    </a:p>
                  </a:txBody>
                  <a:tcPr/>
                </a:tc>
                <a:tc>
                  <a:txBody>
                    <a:bodyPr/>
                    <a:lstStyle/>
                    <a:p>
                      <a:pPr marL="0" indent="0">
                        <a:buFont typeface="Arial" panose="020B0604020202020204" pitchFamily="34" charset="0"/>
                        <a:buNone/>
                      </a:pPr>
                      <a:r>
                        <a:rPr lang="en-US" sz="1600" dirty="0"/>
                        <a:t>used once a model is completely trained(using the train and validation sets) …should be used at the very end</a:t>
                      </a:r>
                    </a:p>
                  </a:txBody>
                  <a:tcPr/>
                </a:tc>
                <a:extLst>
                  <a:ext uri="{0D108BD9-81ED-4DB2-BD59-A6C34878D82A}">
                    <a16:rowId xmlns:a16="http://schemas.microsoft.com/office/drawing/2014/main" val="1164593698"/>
                  </a:ext>
                </a:extLst>
              </a:tr>
              <a:tr h="370840">
                <a:tc>
                  <a:txBody>
                    <a:bodyPr/>
                    <a:lstStyle/>
                    <a:p>
                      <a:endParaRPr lang="en-US" sz="1600" dirty="0"/>
                    </a:p>
                  </a:txBody>
                  <a:tcPr/>
                </a:tc>
                <a:tc>
                  <a:txBody>
                    <a:bodyPr/>
                    <a:lstStyle/>
                    <a:p>
                      <a:r>
                        <a:rPr lang="en-US" sz="1600" dirty="0"/>
                        <a:t>implicitly leaking information to the model (</a:t>
                      </a:r>
                      <a:r>
                        <a:rPr lang="en-US" sz="1600" dirty="0">
                          <a:solidFill>
                            <a:srgbClr val="0070C0"/>
                          </a:solidFill>
                        </a:rPr>
                        <a:t>bias</a:t>
                      </a:r>
                      <a:r>
                        <a:rPr lang="en-US" sz="1600" dirty="0"/>
                        <a:t>)</a:t>
                      </a:r>
                    </a:p>
                  </a:txBody>
                  <a:tcPr/>
                </a:tc>
                <a:tc>
                  <a:txBody>
                    <a:bodyPr/>
                    <a:lstStyle/>
                    <a:p>
                      <a:pPr marL="0" indent="0">
                        <a:buFont typeface="Arial" panose="020B0604020202020204" pitchFamily="34" charset="0"/>
                        <a:buNone/>
                      </a:pPr>
                      <a:r>
                        <a:rPr lang="en-US" sz="1600" dirty="0"/>
                        <a:t>give an </a:t>
                      </a:r>
                      <a:r>
                        <a:rPr lang="en-US" sz="1600" dirty="0">
                          <a:solidFill>
                            <a:srgbClr val="0070C0"/>
                          </a:solidFill>
                        </a:rPr>
                        <a:t>unbiased</a:t>
                      </a:r>
                      <a:r>
                        <a:rPr lang="en-US" sz="1600" dirty="0"/>
                        <a:t> estimate of model accuracy.</a:t>
                      </a:r>
                    </a:p>
                  </a:txBody>
                  <a:tcPr/>
                </a:tc>
                <a:extLst>
                  <a:ext uri="{0D108BD9-81ED-4DB2-BD59-A6C34878D82A}">
                    <a16:rowId xmlns:a16="http://schemas.microsoft.com/office/drawing/2014/main" val="3509970953"/>
                  </a:ext>
                </a:extLst>
              </a:tr>
            </a:tbl>
          </a:graphicData>
        </a:graphic>
      </p:graphicFrame>
    </p:spTree>
    <p:extLst>
      <p:ext uri="{BB962C8B-B14F-4D97-AF65-F5344CB8AC3E}">
        <p14:creationId xmlns:p14="http://schemas.microsoft.com/office/powerpoint/2010/main" val="1331731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360EB-14A9-454A-9DA9-61A80391F9BF}"/>
              </a:ext>
            </a:extLst>
          </p:cNvPr>
          <p:cNvSpPr>
            <a:spLocks noGrp="1"/>
          </p:cNvSpPr>
          <p:nvPr>
            <p:ph type="title"/>
          </p:nvPr>
        </p:nvSpPr>
        <p:spPr/>
        <p:txBody>
          <a:bodyPr/>
          <a:lstStyle/>
          <a:p>
            <a:r>
              <a:rPr lang="en-US" dirty="0"/>
              <a:t>Machine learning</a:t>
            </a:r>
          </a:p>
        </p:txBody>
      </p:sp>
      <p:sp>
        <p:nvSpPr>
          <p:cNvPr id="5" name="Rectangle 4">
            <a:extLst>
              <a:ext uri="{FF2B5EF4-FFF2-40B4-BE49-F238E27FC236}">
                <a16:creationId xmlns:a16="http://schemas.microsoft.com/office/drawing/2014/main" id="{DC020568-A34D-4BA7-91D9-C56A9BAF5E12}"/>
              </a:ext>
            </a:extLst>
          </p:cNvPr>
          <p:cNvSpPr/>
          <p:nvPr/>
        </p:nvSpPr>
        <p:spPr>
          <a:xfrm>
            <a:off x="0" y="958744"/>
            <a:ext cx="9044412" cy="2554545"/>
          </a:xfrm>
          <a:prstGeom prst="rect">
            <a:avLst/>
          </a:prstGeom>
        </p:spPr>
        <p:txBody>
          <a:bodyPr wrap="square">
            <a:spAutoFit/>
          </a:bodyPr>
          <a:lstStyle/>
          <a:p>
            <a:pPr marL="285750" indent="-285750">
              <a:buFont typeface="Arial" panose="020B0604020202020204" pitchFamily="34" charset="0"/>
              <a:buChar char="•"/>
            </a:pPr>
            <a:r>
              <a:rPr lang="en-US" sz="1600" dirty="0"/>
              <a:t>Very popular computer science discipline,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highlight>
                  <a:srgbClr val="FFFF00"/>
                </a:highlight>
              </a:rPr>
              <a:t>part of data science</a:t>
            </a:r>
          </a:p>
          <a:p>
            <a:endParaRPr lang="en-US" sz="1600" dirty="0"/>
          </a:p>
          <a:p>
            <a:pPr marL="285750" indent="-285750">
              <a:buFont typeface="Arial" panose="020B0604020202020204" pitchFamily="34" charset="0"/>
              <a:buChar char="•"/>
            </a:pPr>
            <a:r>
              <a:rPr lang="en-US" sz="1600" dirty="0"/>
              <a:t>Machine learning is about </a:t>
            </a:r>
            <a:r>
              <a:rPr lang="en-US" sz="1600" dirty="0">
                <a:highlight>
                  <a:srgbClr val="FFFF00"/>
                </a:highlight>
              </a:rPr>
              <a:t>designing algorithms </a:t>
            </a:r>
            <a:r>
              <a:rPr lang="en-US" sz="1600" dirty="0"/>
              <a:t>(like data mining), but emphasis is on prototyping algorithms for production mode, and designing automated systems (bidding algorithms, ad targeting algorithms) that automatically update themselves, constantly train/retrain/update training sets/cross-validate and refine or discover new rules (fraud detection) on a daily basis. </a:t>
            </a:r>
          </a:p>
          <a:p>
            <a:pPr marL="285750" indent="-285750">
              <a:buFont typeface="Arial" panose="020B0604020202020204" pitchFamily="34" charset="0"/>
              <a:buChar char="•"/>
            </a:pPr>
            <a:endParaRPr lang="en-US" sz="1600" dirty="0"/>
          </a:p>
          <a:p>
            <a:endParaRPr lang="en-US" sz="1600" dirty="0"/>
          </a:p>
        </p:txBody>
      </p:sp>
      <p:sp>
        <p:nvSpPr>
          <p:cNvPr id="7" name="Date Placeholder 6">
            <a:extLst>
              <a:ext uri="{FF2B5EF4-FFF2-40B4-BE49-F238E27FC236}">
                <a16:creationId xmlns:a16="http://schemas.microsoft.com/office/drawing/2014/main" id="{BE2A21F9-6606-4967-984B-FA460257E20D}"/>
              </a:ext>
            </a:extLst>
          </p:cNvPr>
          <p:cNvSpPr>
            <a:spLocks noGrp="1"/>
          </p:cNvSpPr>
          <p:nvPr>
            <p:ph type="dt" sz="half" idx="10"/>
          </p:nvPr>
        </p:nvSpPr>
        <p:spPr/>
        <p:txBody>
          <a:bodyPr/>
          <a:lstStyle/>
          <a:p>
            <a:fld id="{6DBEF19A-2A3E-42AB-BA50-C101F041D128}" type="datetime1">
              <a:rPr lang="en-US" smtClean="0"/>
              <a:t>1/14/19</a:t>
            </a:fld>
            <a:endParaRPr lang="en-US"/>
          </a:p>
        </p:txBody>
      </p:sp>
      <p:sp>
        <p:nvSpPr>
          <p:cNvPr id="8" name="Slide Number Placeholder 7">
            <a:extLst>
              <a:ext uri="{FF2B5EF4-FFF2-40B4-BE49-F238E27FC236}">
                <a16:creationId xmlns:a16="http://schemas.microsoft.com/office/drawing/2014/main" id="{9B1664A2-BCB2-4B21-A702-454E1E69E3E1}"/>
              </a:ext>
            </a:extLst>
          </p:cNvPr>
          <p:cNvSpPr>
            <a:spLocks noGrp="1"/>
          </p:cNvSpPr>
          <p:nvPr>
            <p:ph type="sldNum" sz="quarter" idx="4"/>
          </p:nvPr>
        </p:nvSpPr>
        <p:spPr/>
        <p:txBody>
          <a:bodyPr/>
          <a:lstStyle/>
          <a:p>
            <a:r>
              <a:rPr lang="en-US"/>
              <a:t>Slide no. </a:t>
            </a:r>
            <a:fld id="{7240F3D1-AE27-48C7-9FC9-EF8542F23A88}" type="slidenum">
              <a:rPr lang="en-US" smtClean="0"/>
              <a:pPr/>
              <a:t>2</a:t>
            </a:fld>
            <a:endParaRPr lang="en-US" dirty="0"/>
          </a:p>
        </p:txBody>
      </p:sp>
    </p:spTree>
    <p:extLst>
      <p:ext uri="{BB962C8B-B14F-4D97-AF65-F5344CB8AC3E}">
        <p14:creationId xmlns:p14="http://schemas.microsoft.com/office/powerpoint/2010/main" val="3722222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651-600B-4BF8-87AF-30EA2B5C3E0F}"/>
              </a:ext>
            </a:extLst>
          </p:cNvPr>
          <p:cNvSpPr>
            <a:spLocks noGrp="1"/>
          </p:cNvSpPr>
          <p:nvPr>
            <p:ph type="title"/>
          </p:nvPr>
        </p:nvSpPr>
        <p:spPr/>
        <p:txBody>
          <a:bodyPr/>
          <a:lstStyle/>
          <a:p>
            <a:r>
              <a:rPr lang="en-US" dirty="0"/>
              <a:t>datasets</a:t>
            </a:r>
          </a:p>
        </p:txBody>
      </p:sp>
      <p:sp>
        <p:nvSpPr>
          <p:cNvPr id="3" name="Date Placeholder 2">
            <a:extLst>
              <a:ext uri="{FF2B5EF4-FFF2-40B4-BE49-F238E27FC236}">
                <a16:creationId xmlns:a16="http://schemas.microsoft.com/office/drawing/2014/main" id="{DF2F78A9-8614-4457-994D-86C689C2D0DD}"/>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93965A21-A14E-4138-99BA-899AB4AF05D0}"/>
              </a:ext>
            </a:extLst>
          </p:cNvPr>
          <p:cNvSpPr>
            <a:spLocks noGrp="1"/>
          </p:cNvSpPr>
          <p:nvPr>
            <p:ph type="sldNum" sz="quarter" idx="4"/>
          </p:nvPr>
        </p:nvSpPr>
        <p:spPr/>
        <p:txBody>
          <a:bodyPr/>
          <a:lstStyle/>
          <a:p>
            <a:r>
              <a:rPr lang="en-US"/>
              <a:t>Slide no. </a:t>
            </a:r>
            <a:fld id="{7240F3D1-AE27-48C7-9FC9-EF8542F23A88}" type="slidenum">
              <a:rPr lang="en-US" smtClean="0"/>
              <a:pPr/>
              <a:t>20</a:t>
            </a:fld>
            <a:endParaRPr lang="en-US" dirty="0"/>
          </a:p>
        </p:txBody>
      </p:sp>
      <p:pic>
        <p:nvPicPr>
          <p:cNvPr id="8" name="Picture 7">
            <a:extLst>
              <a:ext uri="{FF2B5EF4-FFF2-40B4-BE49-F238E27FC236}">
                <a16:creationId xmlns:a16="http://schemas.microsoft.com/office/drawing/2014/main" id="{85BCD61F-6454-4DBA-A8BC-577F909D675F}"/>
              </a:ext>
            </a:extLst>
          </p:cNvPr>
          <p:cNvPicPr>
            <a:picLocks noChangeAspect="1"/>
          </p:cNvPicPr>
          <p:nvPr/>
        </p:nvPicPr>
        <p:blipFill>
          <a:blip r:embed="rId2"/>
          <a:stretch>
            <a:fillRect/>
          </a:stretch>
        </p:blipFill>
        <p:spPr>
          <a:xfrm>
            <a:off x="141999" y="1013191"/>
            <a:ext cx="5938599" cy="3719123"/>
          </a:xfrm>
          <a:prstGeom prst="rect">
            <a:avLst/>
          </a:prstGeom>
        </p:spPr>
      </p:pic>
      <p:sp>
        <p:nvSpPr>
          <p:cNvPr id="9" name="Callout: Line with Border and Accent Bar 8">
            <a:extLst>
              <a:ext uri="{FF2B5EF4-FFF2-40B4-BE49-F238E27FC236}">
                <a16:creationId xmlns:a16="http://schemas.microsoft.com/office/drawing/2014/main" id="{8EBD2DF1-DE07-49B5-A25E-B7E95EE414C5}"/>
              </a:ext>
            </a:extLst>
          </p:cNvPr>
          <p:cNvSpPr/>
          <p:nvPr/>
        </p:nvSpPr>
        <p:spPr>
          <a:xfrm>
            <a:off x="6400800" y="1342417"/>
            <a:ext cx="2601201" cy="3258766"/>
          </a:xfrm>
          <a:prstGeom prst="accentBorderCallout1">
            <a:avLst>
              <a:gd name="adj1" fmla="val 18750"/>
              <a:gd name="adj2" fmla="val -8333"/>
              <a:gd name="adj3" fmla="val 18167"/>
              <a:gd name="adj4" fmla="val -77600"/>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400" dirty="0"/>
              <a:t>Why separate test and validation sets? </a:t>
            </a:r>
          </a:p>
          <a:p>
            <a:endParaRPr lang="en-US" sz="1400" dirty="0"/>
          </a:p>
          <a:p>
            <a:pPr marL="285750" indent="-285750">
              <a:buFont typeface="Arial" panose="020B0604020202020204" pitchFamily="34" charset="0"/>
              <a:buChar char="•"/>
            </a:pPr>
            <a:r>
              <a:rPr lang="en-US" sz="1400" dirty="0"/>
              <a:t>The error rate estimate of the final model on validation data will be </a:t>
            </a:r>
            <a:r>
              <a:rPr lang="en-US" sz="1400" dirty="0">
                <a:solidFill>
                  <a:srgbClr val="FF0000"/>
                </a:solidFill>
              </a:rPr>
              <a:t>biased</a:t>
            </a:r>
            <a:r>
              <a:rPr lang="en-US" sz="1400" dirty="0"/>
              <a:t> (smaller than the true error rate) since the validation set is used to tune the model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After assessing the final model on the test set, YOU MUST NOT tune the model any further!</a:t>
            </a:r>
          </a:p>
        </p:txBody>
      </p:sp>
    </p:spTree>
    <p:extLst>
      <p:ext uri="{BB962C8B-B14F-4D97-AF65-F5344CB8AC3E}">
        <p14:creationId xmlns:p14="http://schemas.microsoft.com/office/powerpoint/2010/main" val="1870775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E7E12-25AA-4D0E-895F-552B9E16E50B}"/>
              </a:ext>
            </a:extLst>
          </p:cNvPr>
          <p:cNvSpPr>
            <a:spLocks noGrp="1"/>
          </p:cNvSpPr>
          <p:nvPr>
            <p:ph type="title"/>
          </p:nvPr>
        </p:nvSpPr>
        <p:spPr/>
        <p:txBody>
          <a:bodyPr/>
          <a:lstStyle/>
          <a:p>
            <a:r>
              <a:rPr lang="en-US" dirty="0"/>
              <a:t>Why Training Data matters?</a:t>
            </a:r>
          </a:p>
        </p:txBody>
      </p:sp>
      <p:sp>
        <p:nvSpPr>
          <p:cNvPr id="3" name="Date Placeholder 2">
            <a:extLst>
              <a:ext uri="{FF2B5EF4-FFF2-40B4-BE49-F238E27FC236}">
                <a16:creationId xmlns:a16="http://schemas.microsoft.com/office/drawing/2014/main" id="{C55857E9-9FCC-4AD3-B6D8-BC7D92DE22C2}"/>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853B8949-F66D-45AF-BF8C-6B30AB35E772}"/>
              </a:ext>
            </a:extLst>
          </p:cNvPr>
          <p:cNvSpPr>
            <a:spLocks noGrp="1"/>
          </p:cNvSpPr>
          <p:nvPr>
            <p:ph type="sldNum" sz="quarter" idx="4"/>
          </p:nvPr>
        </p:nvSpPr>
        <p:spPr/>
        <p:txBody>
          <a:bodyPr/>
          <a:lstStyle/>
          <a:p>
            <a:r>
              <a:rPr lang="en-US"/>
              <a:t>Slide no. </a:t>
            </a:r>
            <a:fld id="{7240F3D1-AE27-48C7-9FC9-EF8542F23A88}" type="slidenum">
              <a:rPr lang="en-US" smtClean="0"/>
              <a:pPr/>
              <a:t>21</a:t>
            </a:fld>
            <a:endParaRPr lang="en-US" dirty="0"/>
          </a:p>
        </p:txBody>
      </p:sp>
      <p:sp>
        <p:nvSpPr>
          <p:cNvPr id="5" name="Rectangle 4">
            <a:extLst>
              <a:ext uri="{FF2B5EF4-FFF2-40B4-BE49-F238E27FC236}">
                <a16:creationId xmlns:a16="http://schemas.microsoft.com/office/drawing/2014/main" id="{30474D5C-C092-4ED7-9A13-83B3E8FCB994}"/>
              </a:ext>
            </a:extLst>
          </p:cNvPr>
          <p:cNvSpPr/>
          <p:nvPr/>
        </p:nvSpPr>
        <p:spPr>
          <a:xfrm>
            <a:off x="165371" y="893817"/>
            <a:ext cx="8822986" cy="2554545"/>
          </a:xfrm>
          <a:prstGeom prst="rect">
            <a:avLst/>
          </a:prstGeom>
        </p:spPr>
        <p:txBody>
          <a:bodyPr wrap="square">
            <a:spAutoFit/>
          </a:bodyPr>
          <a:lstStyle/>
          <a:p>
            <a:pPr marL="285750" indent="-285750">
              <a:buFont typeface="Arial" panose="020B0604020202020204" pitchFamily="34" charset="0"/>
              <a:buChar char="•"/>
            </a:pPr>
            <a:r>
              <a:rPr lang="en-US" sz="1600" dirty="0"/>
              <a:t>Algorithms learn from data.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They find relationships, develop understanding, make decisions, and evaluate their confidence from the training data they’re given.  </a:t>
            </a:r>
            <a:r>
              <a:rPr lang="en-US" sz="1600" i="1" dirty="0"/>
              <a:t>And the better the training data is, the better the model performs.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fact, the quality and quantity of your training data has as much to do with the success of your data project as the algorithms themselves.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Basically, </a:t>
            </a:r>
            <a:r>
              <a:rPr lang="en-US" sz="1600" dirty="0">
                <a:highlight>
                  <a:srgbClr val="FFFF00"/>
                </a:highlight>
              </a:rPr>
              <a:t>training data is enriched or labeled </a:t>
            </a:r>
            <a:r>
              <a:rPr lang="en-US" sz="1600" dirty="0"/>
              <a:t>data we need to train our machine learning models. </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20382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B567C-7080-4A1C-B9B3-824F1E292BF4}"/>
              </a:ext>
            </a:extLst>
          </p:cNvPr>
          <p:cNvSpPr>
            <a:spLocks noGrp="1"/>
          </p:cNvSpPr>
          <p:nvPr>
            <p:ph type="title"/>
          </p:nvPr>
        </p:nvSpPr>
        <p:spPr/>
        <p:txBody>
          <a:bodyPr/>
          <a:lstStyle/>
          <a:p>
            <a:r>
              <a:rPr lang="en-US" dirty="0"/>
              <a:t>How much training data is enough?</a:t>
            </a:r>
          </a:p>
        </p:txBody>
      </p:sp>
      <p:sp>
        <p:nvSpPr>
          <p:cNvPr id="3" name="Date Placeholder 2">
            <a:extLst>
              <a:ext uri="{FF2B5EF4-FFF2-40B4-BE49-F238E27FC236}">
                <a16:creationId xmlns:a16="http://schemas.microsoft.com/office/drawing/2014/main" id="{280C5E78-002B-41D4-A00A-3AC7BFDCDEC2}"/>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6298702A-70D9-4E36-8F8C-AD6FF1FDB682}"/>
              </a:ext>
            </a:extLst>
          </p:cNvPr>
          <p:cNvSpPr>
            <a:spLocks noGrp="1"/>
          </p:cNvSpPr>
          <p:nvPr>
            <p:ph type="sldNum" sz="quarter" idx="4"/>
          </p:nvPr>
        </p:nvSpPr>
        <p:spPr/>
        <p:txBody>
          <a:bodyPr/>
          <a:lstStyle/>
          <a:p>
            <a:r>
              <a:rPr lang="en-US"/>
              <a:t>Slide no. </a:t>
            </a:r>
            <a:fld id="{7240F3D1-AE27-48C7-9FC9-EF8542F23A88}" type="slidenum">
              <a:rPr lang="en-US" smtClean="0"/>
              <a:pPr/>
              <a:t>22</a:t>
            </a:fld>
            <a:endParaRPr lang="en-US" dirty="0"/>
          </a:p>
        </p:txBody>
      </p:sp>
      <p:sp>
        <p:nvSpPr>
          <p:cNvPr id="5" name="Rectangle 4">
            <a:extLst>
              <a:ext uri="{FF2B5EF4-FFF2-40B4-BE49-F238E27FC236}">
                <a16:creationId xmlns:a16="http://schemas.microsoft.com/office/drawing/2014/main" id="{56564E0A-126A-488E-A728-8F46D6E758F2}"/>
              </a:ext>
            </a:extLst>
          </p:cNvPr>
          <p:cNvSpPr/>
          <p:nvPr/>
        </p:nvSpPr>
        <p:spPr>
          <a:xfrm>
            <a:off x="87548" y="1023857"/>
            <a:ext cx="8891081" cy="2862322"/>
          </a:xfrm>
          <a:prstGeom prst="rect">
            <a:avLst/>
          </a:prstGeom>
        </p:spPr>
        <p:txBody>
          <a:bodyPr wrap="square">
            <a:spAutoFit/>
          </a:bodyPr>
          <a:lstStyle/>
          <a:p>
            <a:pPr marL="285750" indent="-285750">
              <a:buFont typeface="Arial" panose="020B0604020202020204" pitchFamily="34" charset="0"/>
              <a:buChar char="•"/>
            </a:pPr>
            <a:r>
              <a:rPr lang="en-US" dirty="0"/>
              <a:t>There’s really </a:t>
            </a:r>
            <a:r>
              <a:rPr lang="en-US" dirty="0">
                <a:highlight>
                  <a:srgbClr val="FFFF00"/>
                </a:highlight>
              </a:rPr>
              <a:t>no hard-and-fast rule around </a:t>
            </a:r>
            <a:r>
              <a:rPr lang="en-US" dirty="0"/>
              <a:t>how much data we need as training set.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use cases, after all, will require different amounts of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Ones where you need our model to be incredibly confident (like self-driving cars) will require vast amounts of data, whereas a fairly narrow sentiment model that’s based off text necessitates far less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1" dirty="0"/>
              <a:t>As a general rule of thumb though, you’ll need more data than you’re assuming you will.  -:)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08846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487BB-6AC6-448C-8E71-C224FF2C63DE}"/>
              </a:ext>
            </a:extLst>
          </p:cNvPr>
          <p:cNvSpPr>
            <a:spLocks noGrp="1"/>
          </p:cNvSpPr>
          <p:nvPr>
            <p:ph type="title"/>
          </p:nvPr>
        </p:nvSpPr>
        <p:spPr/>
        <p:txBody>
          <a:bodyPr/>
          <a:lstStyle/>
          <a:p>
            <a:r>
              <a:rPr lang="en-US" dirty="0"/>
              <a:t>Training data and big data</a:t>
            </a:r>
          </a:p>
        </p:txBody>
      </p:sp>
      <p:sp>
        <p:nvSpPr>
          <p:cNvPr id="3" name="Date Placeholder 2">
            <a:extLst>
              <a:ext uri="{FF2B5EF4-FFF2-40B4-BE49-F238E27FC236}">
                <a16:creationId xmlns:a16="http://schemas.microsoft.com/office/drawing/2014/main" id="{8642D31E-DB5D-4A18-8C55-F715A33256AC}"/>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E8C54192-5A5F-4285-AE70-421B1D810E0E}"/>
              </a:ext>
            </a:extLst>
          </p:cNvPr>
          <p:cNvSpPr>
            <a:spLocks noGrp="1"/>
          </p:cNvSpPr>
          <p:nvPr>
            <p:ph type="sldNum" sz="quarter" idx="4"/>
          </p:nvPr>
        </p:nvSpPr>
        <p:spPr/>
        <p:txBody>
          <a:bodyPr/>
          <a:lstStyle/>
          <a:p>
            <a:r>
              <a:rPr lang="en-US"/>
              <a:t>Slide no. </a:t>
            </a:r>
            <a:fld id="{7240F3D1-AE27-48C7-9FC9-EF8542F23A88}" type="slidenum">
              <a:rPr lang="en-US" smtClean="0"/>
              <a:pPr/>
              <a:t>23</a:t>
            </a:fld>
            <a:endParaRPr lang="en-US" dirty="0"/>
          </a:p>
        </p:txBody>
      </p:sp>
      <p:sp>
        <p:nvSpPr>
          <p:cNvPr id="5" name="Rectangle 4">
            <a:extLst>
              <a:ext uri="{FF2B5EF4-FFF2-40B4-BE49-F238E27FC236}">
                <a16:creationId xmlns:a16="http://schemas.microsoft.com/office/drawing/2014/main" id="{8A7F5CB4-B977-4E3B-A124-7F175FE0720A}"/>
              </a:ext>
            </a:extLst>
          </p:cNvPr>
          <p:cNvSpPr/>
          <p:nvPr/>
        </p:nvSpPr>
        <p:spPr>
          <a:xfrm>
            <a:off x="136187" y="891540"/>
            <a:ext cx="8754893" cy="1569660"/>
          </a:xfrm>
          <a:prstGeom prst="rect">
            <a:avLst/>
          </a:prstGeom>
        </p:spPr>
        <p:txBody>
          <a:bodyPr wrap="square">
            <a:spAutoFit/>
          </a:bodyPr>
          <a:lstStyle/>
          <a:p>
            <a:pPr marL="285750" indent="-285750">
              <a:buFont typeface="Arial" panose="020B0604020202020204" pitchFamily="34" charset="0"/>
              <a:buChar char="•"/>
            </a:pPr>
            <a:r>
              <a:rPr lang="en-US" sz="1600" dirty="0"/>
              <a:t>Big data and training data are not the same thing. Gartner calls big data “high-volume, high-velocity, and/or high-variety” and this information generally needs to be processed in some way for it to be truly useful.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Training data, as we mentioned above, is labeled data used to teach AI models or machine learning algorithms.</a:t>
            </a:r>
          </a:p>
        </p:txBody>
      </p:sp>
    </p:spTree>
    <p:extLst>
      <p:ext uri="{BB962C8B-B14F-4D97-AF65-F5344CB8AC3E}">
        <p14:creationId xmlns:p14="http://schemas.microsoft.com/office/powerpoint/2010/main" val="3126012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002B-1D4A-4495-BAA0-7C33763125B5}"/>
              </a:ext>
            </a:extLst>
          </p:cNvPr>
          <p:cNvSpPr>
            <a:spLocks noGrp="1"/>
          </p:cNvSpPr>
          <p:nvPr>
            <p:ph type="title"/>
          </p:nvPr>
        </p:nvSpPr>
        <p:spPr/>
        <p:txBody>
          <a:bodyPr/>
          <a:lstStyle/>
          <a:p>
            <a:r>
              <a:rPr lang="en-US" dirty="0"/>
              <a:t>What are good and bad training and test data sets?</a:t>
            </a:r>
          </a:p>
        </p:txBody>
      </p:sp>
      <p:sp>
        <p:nvSpPr>
          <p:cNvPr id="3" name="Date Placeholder 2">
            <a:extLst>
              <a:ext uri="{FF2B5EF4-FFF2-40B4-BE49-F238E27FC236}">
                <a16:creationId xmlns:a16="http://schemas.microsoft.com/office/drawing/2014/main" id="{0830F33B-E14E-4500-9A10-DFC151B29DCD}"/>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0944EC86-3EF4-4455-8F02-E0CE9C853502}"/>
              </a:ext>
            </a:extLst>
          </p:cNvPr>
          <p:cNvSpPr>
            <a:spLocks noGrp="1"/>
          </p:cNvSpPr>
          <p:nvPr>
            <p:ph type="sldNum" sz="quarter" idx="4"/>
          </p:nvPr>
        </p:nvSpPr>
        <p:spPr/>
        <p:txBody>
          <a:bodyPr/>
          <a:lstStyle/>
          <a:p>
            <a:r>
              <a:rPr lang="en-US"/>
              <a:t>Slide no. </a:t>
            </a:r>
            <a:fld id="{7240F3D1-AE27-48C7-9FC9-EF8542F23A88}" type="slidenum">
              <a:rPr lang="en-US" smtClean="0"/>
              <a:pPr/>
              <a:t>24</a:t>
            </a:fld>
            <a:endParaRPr lang="en-US" dirty="0"/>
          </a:p>
        </p:txBody>
      </p:sp>
      <p:sp>
        <p:nvSpPr>
          <p:cNvPr id="6" name="Rectangle 5">
            <a:extLst>
              <a:ext uri="{FF2B5EF4-FFF2-40B4-BE49-F238E27FC236}">
                <a16:creationId xmlns:a16="http://schemas.microsoft.com/office/drawing/2014/main" id="{7BCEDCD3-4111-4DC9-9EB6-F92081B51D39}"/>
              </a:ext>
            </a:extLst>
          </p:cNvPr>
          <p:cNvSpPr/>
          <p:nvPr/>
        </p:nvSpPr>
        <p:spPr>
          <a:xfrm>
            <a:off x="116731" y="891540"/>
            <a:ext cx="8949447" cy="3539430"/>
          </a:xfrm>
          <a:prstGeom prst="rect">
            <a:avLst/>
          </a:prstGeom>
        </p:spPr>
        <p:txBody>
          <a:bodyPr wrap="square">
            <a:spAutoFit/>
          </a:bodyPr>
          <a:lstStyle/>
          <a:p>
            <a:pPr marL="285750" indent="-285750">
              <a:buFont typeface="Arial" panose="020B0604020202020204" pitchFamily="34" charset="0"/>
              <a:buChar char="•"/>
            </a:pPr>
            <a:r>
              <a:rPr lang="en-US" sz="1600" dirty="0"/>
              <a:t>the training and test data set must be a </a:t>
            </a:r>
            <a:r>
              <a:rPr lang="en-US" sz="1600" dirty="0">
                <a:highlight>
                  <a:srgbClr val="FFFF00"/>
                </a:highlight>
              </a:rPr>
              <a:t>representative sample </a:t>
            </a:r>
            <a:r>
              <a:rPr lang="en-US" sz="1600" dirty="0"/>
              <a:t>of the target data.; e.g. if it is </a:t>
            </a:r>
            <a:r>
              <a:rPr lang="en-US" sz="1600" dirty="0">
                <a:solidFill>
                  <a:srgbClr val="0070C0"/>
                </a:solidFill>
              </a:rPr>
              <a:t>time-series</a:t>
            </a:r>
            <a:r>
              <a:rPr lang="en-US" sz="1600" dirty="0"/>
              <a:t> data about sales, the training and test dataset ought to represent a reasonable business cycle that covers peak and off-peak times, weekends, etc. </a:t>
            </a:r>
          </a:p>
          <a:p>
            <a:endParaRPr lang="en-US" sz="1600" dirty="0"/>
          </a:p>
          <a:p>
            <a:pPr marL="285750" indent="-285750">
              <a:buFont typeface="Arial" panose="020B0604020202020204" pitchFamily="34" charset="0"/>
              <a:buChar char="•"/>
            </a:pPr>
            <a:r>
              <a:rPr lang="en-US" sz="1600" dirty="0">
                <a:solidFill>
                  <a:srgbClr val="0070C0"/>
                </a:solidFill>
              </a:rPr>
              <a:t>NLP/Text Analytics - sentiment analysis</a:t>
            </a:r>
            <a:r>
              <a:rPr lang="en-US" sz="1600" dirty="0"/>
              <a:t>, it’s important to cover as many words as possible that express sentiment and represent the lexicon used in the target texts.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Supervised learning - the </a:t>
            </a:r>
            <a:r>
              <a:rPr lang="en-US" sz="1600" dirty="0">
                <a:solidFill>
                  <a:srgbClr val="0070C0"/>
                </a:solidFill>
              </a:rPr>
              <a:t>labeling</a:t>
            </a:r>
            <a:r>
              <a:rPr lang="en-US" sz="1600" dirty="0"/>
              <a:t> has to be performed </a:t>
            </a:r>
            <a:r>
              <a:rPr lang="en-US" sz="1600" dirty="0">
                <a:highlight>
                  <a:srgbClr val="FFFF00"/>
                </a:highlight>
              </a:rPr>
              <a:t>manually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training dataset must contain </a:t>
            </a:r>
            <a:r>
              <a:rPr lang="en-US" sz="1600" dirty="0">
                <a:highlight>
                  <a:srgbClr val="FFFF00"/>
                </a:highlight>
              </a:rPr>
              <a:t>enough and balanced enough</a:t>
            </a:r>
            <a:r>
              <a:rPr lang="en-US" sz="1600" dirty="0"/>
              <a:t>, entries representing each value for the target variable. </a:t>
            </a:r>
          </a:p>
          <a:p>
            <a:pPr marL="285750" indent="-285750">
              <a:buFont typeface="Arial" panose="020B0604020202020204" pitchFamily="34" charset="0"/>
              <a:buChar char="•"/>
            </a:pPr>
            <a:endParaRPr lang="en-US" sz="1600" dirty="0">
              <a:solidFill>
                <a:srgbClr val="FF0000"/>
              </a:solidFill>
            </a:endParaRPr>
          </a:p>
          <a:p>
            <a:pPr marL="285750" indent="-285750">
              <a:buFont typeface="Arial" panose="020B0604020202020204" pitchFamily="34" charset="0"/>
              <a:buChar char="•"/>
            </a:pPr>
            <a:r>
              <a:rPr lang="en-US" sz="1600" dirty="0">
                <a:solidFill>
                  <a:srgbClr val="FF0000"/>
                </a:solidFill>
              </a:rPr>
              <a:t>No </a:t>
            </a:r>
            <a:r>
              <a:rPr lang="en-US" sz="1600" dirty="0"/>
              <a:t>universal guidance for the </a:t>
            </a:r>
            <a:r>
              <a:rPr lang="en-US" sz="1600" dirty="0">
                <a:highlight>
                  <a:srgbClr val="FFFF00"/>
                </a:highlight>
              </a:rPr>
              <a:t>size</a:t>
            </a:r>
            <a:r>
              <a:rPr lang="en-US" sz="1600" dirty="0"/>
              <a:t> of the training data set; it depends on the number of variables used for training and it must contain several examples of every typical observation. </a:t>
            </a:r>
          </a:p>
        </p:txBody>
      </p:sp>
    </p:spTree>
    <p:extLst>
      <p:ext uri="{BB962C8B-B14F-4D97-AF65-F5344CB8AC3E}">
        <p14:creationId xmlns:p14="http://schemas.microsoft.com/office/powerpoint/2010/main" val="124465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9CDE-53C9-47B3-A89B-AAF345C96852}"/>
              </a:ext>
            </a:extLst>
          </p:cNvPr>
          <p:cNvSpPr>
            <a:spLocks noGrp="1"/>
          </p:cNvSpPr>
          <p:nvPr>
            <p:ph type="title"/>
          </p:nvPr>
        </p:nvSpPr>
        <p:spPr/>
        <p:txBody>
          <a:bodyPr/>
          <a:lstStyle/>
          <a:p>
            <a:r>
              <a:rPr lang="en-US" dirty="0"/>
              <a:t>Model Accuracy</a:t>
            </a:r>
          </a:p>
        </p:txBody>
      </p:sp>
      <p:sp>
        <p:nvSpPr>
          <p:cNvPr id="3" name="Date Placeholder 2">
            <a:extLst>
              <a:ext uri="{FF2B5EF4-FFF2-40B4-BE49-F238E27FC236}">
                <a16:creationId xmlns:a16="http://schemas.microsoft.com/office/drawing/2014/main" id="{3FE5D679-3E95-45D3-8951-D9246DAF3B7B}"/>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951465D-B1F7-45D2-BDAD-9F31463D57D3}"/>
              </a:ext>
            </a:extLst>
          </p:cNvPr>
          <p:cNvSpPr>
            <a:spLocks noGrp="1"/>
          </p:cNvSpPr>
          <p:nvPr>
            <p:ph type="sldNum" sz="quarter" idx="4"/>
          </p:nvPr>
        </p:nvSpPr>
        <p:spPr/>
        <p:txBody>
          <a:bodyPr/>
          <a:lstStyle/>
          <a:p>
            <a:r>
              <a:rPr lang="en-US"/>
              <a:t>Slide no. </a:t>
            </a:r>
            <a:fld id="{7240F3D1-AE27-48C7-9FC9-EF8542F23A88}" type="slidenum">
              <a:rPr lang="en-US" smtClean="0"/>
              <a:pPr/>
              <a:t>25</a:t>
            </a:fld>
            <a:endParaRPr lang="en-US" dirty="0"/>
          </a:p>
        </p:txBody>
      </p:sp>
      <p:sp>
        <p:nvSpPr>
          <p:cNvPr id="5" name="Rectangle 4">
            <a:extLst>
              <a:ext uri="{FF2B5EF4-FFF2-40B4-BE49-F238E27FC236}">
                <a16:creationId xmlns:a16="http://schemas.microsoft.com/office/drawing/2014/main" id="{BE242271-658D-40CA-8C60-50C4E774D96D}"/>
              </a:ext>
            </a:extLst>
          </p:cNvPr>
          <p:cNvSpPr/>
          <p:nvPr/>
        </p:nvSpPr>
        <p:spPr>
          <a:xfrm>
            <a:off x="107004" y="891540"/>
            <a:ext cx="8929991" cy="1569660"/>
          </a:xfrm>
          <a:prstGeom prst="rect">
            <a:avLst/>
          </a:prstGeom>
        </p:spPr>
        <p:txBody>
          <a:bodyPr wrap="square">
            <a:spAutoFit/>
          </a:bodyPr>
          <a:lstStyle/>
          <a:p>
            <a:pPr marL="285750" indent="-285750">
              <a:buFont typeface="Arial" panose="020B0604020202020204" pitchFamily="34" charset="0"/>
              <a:buChar char="•"/>
            </a:pPr>
            <a:r>
              <a:rPr lang="en-US" sz="1600" dirty="0"/>
              <a:t>A DS project typically involves multiple models/ estimators</a:t>
            </a:r>
          </a:p>
          <a:p>
            <a:endParaRPr lang="en-US" sz="1600" dirty="0"/>
          </a:p>
          <a:p>
            <a:pPr marL="285750" indent="-285750">
              <a:buFont typeface="Arial" panose="020B0604020202020204" pitchFamily="34" charset="0"/>
              <a:buChar char="•"/>
            </a:pPr>
            <a:r>
              <a:rPr lang="en-US" sz="1600" dirty="0"/>
              <a:t>In evaluating a predictive model, </a:t>
            </a:r>
            <a:r>
              <a:rPr lang="en-US" sz="1600" dirty="0">
                <a:highlight>
                  <a:srgbClr val="FFFF00"/>
                </a:highlight>
              </a:rPr>
              <a:t>different data sets </a:t>
            </a:r>
            <a:r>
              <a:rPr lang="en-US" sz="1600" dirty="0"/>
              <a:t>should be used to build/train the model and to test the performance of the model.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Using different data ensures that the model </a:t>
            </a:r>
            <a:r>
              <a:rPr lang="en-US" sz="1600" b="1" dirty="0"/>
              <a:t>has not </a:t>
            </a:r>
            <a:r>
              <a:rPr lang="en-US" sz="1600" dirty="0">
                <a:solidFill>
                  <a:srgbClr val="0070C0"/>
                </a:solidFill>
              </a:rPr>
              <a:t>overfitted</a:t>
            </a:r>
            <a:r>
              <a:rPr lang="en-US" sz="1600" dirty="0"/>
              <a:t> the training data.</a:t>
            </a:r>
          </a:p>
        </p:txBody>
      </p:sp>
    </p:spTree>
    <p:extLst>
      <p:ext uri="{BB962C8B-B14F-4D97-AF65-F5344CB8AC3E}">
        <p14:creationId xmlns:p14="http://schemas.microsoft.com/office/powerpoint/2010/main" val="3241103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9CDE-53C9-47B3-A89B-AAF345C96852}"/>
              </a:ext>
            </a:extLst>
          </p:cNvPr>
          <p:cNvSpPr>
            <a:spLocks noGrp="1"/>
          </p:cNvSpPr>
          <p:nvPr>
            <p:ph type="title"/>
          </p:nvPr>
        </p:nvSpPr>
        <p:spPr/>
        <p:txBody>
          <a:bodyPr/>
          <a:lstStyle/>
          <a:p>
            <a:r>
              <a:rPr lang="en-US" dirty="0"/>
              <a:t>Model Accuracy</a:t>
            </a:r>
          </a:p>
        </p:txBody>
      </p:sp>
      <p:sp>
        <p:nvSpPr>
          <p:cNvPr id="3" name="Date Placeholder 2">
            <a:extLst>
              <a:ext uri="{FF2B5EF4-FFF2-40B4-BE49-F238E27FC236}">
                <a16:creationId xmlns:a16="http://schemas.microsoft.com/office/drawing/2014/main" id="{3FE5D679-3E95-45D3-8951-D9246DAF3B7B}"/>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951465D-B1F7-45D2-BDAD-9F31463D57D3}"/>
              </a:ext>
            </a:extLst>
          </p:cNvPr>
          <p:cNvSpPr>
            <a:spLocks noGrp="1"/>
          </p:cNvSpPr>
          <p:nvPr>
            <p:ph type="sldNum" sz="quarter" idx="4"/>
          </p:nvPr>
        </p:nvSpPr>
        <p:spPr/>
        <p:txBody>
          <a:bodyPr/>
          <a:lstStyle/>
          <a:p>
            <a:r>
              <a:rPr lang="en-US"/>
              <a:t>Slide no. </a:t>
            </a:r>
            <a:fld id="{7240F3D1-AE27-48C7-9FC9-EF8542F23A88}" type="slidenum">
              <a:rPr lang="en-US" smtClean="0"/>
              <a:pPr/>
              <a:t>26</a:t>
            </a:fld>
            <a:endParaRPr lang="en-US" dirty="0"/>
          </a:p>
        </p:txBody>
      </p:sp>
      <p:graphicFrame>
        <p:nvGraphicFramePr>
          <p:cNvPr id="6" name="Table 5">
            <a:extLst>
              <a:ext uri="{FF2B5EF4-FFF2-40B4-BE49-F238E27FC236}">
                <a16:creationId xmlns:a16="http://schemas.microsoft.com/office/drawing/2014/main" id="{10EFA0E1-0CF2-4195-A750-439CD0A58C7E}"/>
              </a:ext>
            </a:extLst>
          </p:cNvPr>
          <p:cNvGraphicFramePr>
            <a:graphicFrameLocks noGrp="1"/>
          </p:cNvGraphicFramePr>
          <p:nvPr>
            <p:extLst>
              <p:ext uri="{D42A27DB-BD31-4B8C-83A1-F6EECF244321}">
                <p14:modId xmlns:p14="http://schemas.microsoft.com/office/powerpoint/2010/main" val="1224295727"/>
              </p:ext>
            </p:extLst>
          </p:nvPr>
        </p:nvGraphicFramePr>
        <p:xfrm>
          <a:off x="124837" y="957136"/>
          <a:ext cx="8894325" cy="3870960"/>
        </p:xfrm>
        <a:graphic>
          <a:graphicData uri="http://schemas.openxmlformats.org/drawingml/2006/table">
            <a:tbl>
              <a:tblPr firstRow="1" bandRow="1">
                <a:tableStyleId>{912C8C85-51F0-491E-9774-3900AFEF0FD7}</a:tableStyleId>
              </a:tblPr>
              <a:tblGrid>
                <a:gridCol w="2335730">
                  <a:extLst>
                    <a:ext uri="{9D8B030D-6E8A-4147-A177-3AD203B41FA5}">
                      <a16:colId xmlns:a16="http://schemas.microsoft.com/office/drawing/2014/main" val="3494512777"/>
                    </a:ext>
                  </a:extLst>
                </a:gridCol>
                <a:gridCol w="6558595">
                  <a:extLst>
                    <a:ext uri="{9D8B030D-6E8A-4147-A177-3AD203B41FA5}">
                      <a16:colId xmlns:a16="http://schemas.microsoft.com/office/drawing/2014/main" val="1195688622"/>
                    </a:ext>
                  </a:extLst>
                </a:gridCol>
              </a:tblGrid>
              <a:tr h="370840">
                <a:tc>
                  <a:txBody>
                    <a:bodyPr/>
                    <a:lstStyle/>
                    <a:p>
                      <a:r>
                        <a:rPr lang="en-US" sz="1400" dirty="0"/>
                        <a:t>Model evaluation methods</a:t>
                      </a:r>
                    </a:p>
                  </a:txBody>
                  <a:tcPr/>
                </a:tc>
                <a:tc>
                  <a:txBody>
                    <a:bodyPr/>
                    <a:lstStyle/>
                    <a:p>
                      <a:endParaRPr lang="en-US" sz="1400"/>
                    </a:p>
                  </a:txBody>
                  <a:tcPr/>
                </a:tc>
                <a:extLst>
                  <a:ext uri="{0D108BD9-81ED-4DB2-BD59-A6C34878D82A}">
                    <a16:rowId xmlns:a16="http://schemas.microsoft.com/office/drawing/2014/main" val="3493452850"/>
                  </a:ext>
                </a:extLst>
              </a:tr>
              <a:tr h="370840">
                <a:tc>
                  <a:txBody>
                    <a:bodyPr/>
                    <a:lstStyle/>
                    <a:p>
                      <a:r>
                        <a:rPr lang="en-US" sz="1400" dirty="0"/>
                        <a:t>Random test/input method (predict)</a:t>
                      </a:r>
                    </a:p>
                  </a:txBody>
                  <a:tcPr/>
                </a:tc>
                <a:tc>
                  <a:txBody>
                    <a:bodyPr/>
                    <a:lstStyle/>
                    <a:p>
                      <a:endParaRPr lang="en-US" sz="1400" dirty="0"/>
                    </a:p>
                  </a:txBody>
                  <a:tcPr/>
                </a:tc>
                <a:extLst>
                  <a:ext uri="{0D108BD9-81ED-4DB2-BD59-A6C34878D82A}">
                    <a16:rowId xmlns:a16="http://schemas.microsoft.com/office/drawing/2014/main" val="229127687"/>
                  </a:ext>
                </a:extLst>
              </a:tr>
              <a:tr h="370840">
                <a:tc>
                  <a:txBody>
                    <a:bodyPr/>
                    <a:lstStyle/>
                    <a:p>
                      <a:r>
                        <a:rPr lang="en-US" sz="1400" dirty="0"/>
                        <a:t>Leave-One-out-Cross-Validation method</a:t>
                      </a:r>
                    </a:p>
                  </a:txBody>
                  <a:tcPr/>
                </a:tc>
                <a:tc>
                  <a:txBody>
                    <a:bodyPr/>
                    <a:lstStyle/>
                    <a:p>
                      <a:pPr marL="285750" indent="-285750">
                        <a:buFont typeface="Arial" panose="020B0604020202020204" pitchFamily="34" charset="0"/>
                        <a:buChar char="•"/>
                      </a:pPr>
                      <a:r>
                        <a:rPr lang="en-US" sz="1400" dirty="0"/>
                        <a:t>N, the number of data points in the set. </a:t>
                      </a:r>
                    </a:p>
                    <a:p>
                      <a:pPr marL="285750" indent="-285750">
                        <a:buFont typeface="Arial" panose="020B0604020202020204" pitchFamily="34" charset="0"/>
                        <a:buChar char="•"/>
                      </a:pPr>
                      <a:r>
                        <a:rPr lang="en-US" sz="1400" dirty="0"/>
                        <a:t>N separate times, the estimator is trained on </a:t>
                      </a:r>
                      <a:r>
                        <a:rPr lang="en-US" sz="1400" dirty="0">
                          <a:highlight>
                            <a:srgbClr val="FFFF00"/>
                          </a:highlight>
                        </a:rPr>
                        <a:t>all the data except for one point</a:t>
                      </a:r>
                      <a:r>
                        <a:rPr lang="en-US" sz="1400" dirty="0"/>
                        <a:t> and a prediction is made for that point.  </a:t>
                      </a:r>
                    </a:p>
                    <a:p>
                      <a:pPr marL="285750" indent="-285750">
                        <a:buFont typeface="Arial" panose="020B0604020202020204" pitchFamily="34" charset="0"/>
                        <a:buChar char="•"/>
                      </a:pPr>
                      <a:r>
                        <a:rPr lang="en-US" sz="1400" dirty="0"/>
                        <a:t>the average error is computed and used to evaluate the model. </a:t>
                      </a:r>
                    </a:p>
                  </a:txBody>
                  <a:tcPr/>
                </a:tc>
                <a:extLst>
                  <a:ext uri="{0D108BD9-81ED-4DB2-BD59-A6C34878D82A}">
                    <a16:rowId xmlns:a16="http://schemas.microsoft.com/office/drawing/2014/main" val="1140179078"/>
                  </a:ext>
                </a:extLst>
              </a:tr>
              <a:tr h="370840">
                <a:tc>
                  <a:txBody>
                    <a:bodyPr/>
                    <a:lstStyle/>
                    <a:p>
                      <a:r>
                        <a:rPr lang="en-US" sz="1400" dirty="0"/>
                        <a:t>Train-test split, </a:t>
                      </a:r>
                      <a:r>
                        <a:rPr lang="en-US" sz="1400" b="1" i="0" kern="1200" dirty="0">
                          <a:solidFill>
                            <a:schemeClr val="tx1"/>
                          </a:solidFill>
                          <a:effectLst/>
                          <a:latin typeface="+mn-lt"/>
                          <a:ea typeface="+mn-ea"/>
                          <a:cs typeface="+mn-cs"/>
                        </a:rPr>
                        <a:t>holdout method</a:t>
                      </a:r>
                      <a:endParaRPr lang="en-US" sz="1400" dirty="0"/>
                    </a:p>
                  </a:txBody>
                  <a:tcPr/>
                </a:tc>
                <a:tc>
                  <a:txBody>
                    <a:bodyPr/>
                    <a:lstStyle/>
                    <a:p>
                      <a:pPr marL="285750" indent="-285750">
                        <a:buFont typeface="Arial" panose="020B0604020202020204" pitchFamily="34" charset="0"/>
                        <a:buChar char="•"/>
                      </a:pPr>
                      <a:r>
                        <a:rPr lang="en-US" sz="1400" dirty="0"/>
                        <a:t>data set is separated into two sets, called the training set and the testing set. </a:t>
                      </a:r>
                    </a:p>
                    <a:p>
                      <a:pPr marL="285750" indent="-285750">
                        <a:buFont typeface="Arial" panose="020B0604020202020204" pitchFamily="34" charset="0"/>
                        <a:buChar char="•"/>
                      </a:pPr>
                      <a:r>
                        <a:rPr lang="en-US" sz="1400" dirty="0"/>
                        <a:t>The function approximator </a:t>
                      </a:r>
                      <a:r>
                        <a:rPr lang="en-US" sz="1400" dirty="0">
                          <a:highlight>
                            <a:srgbClr val="FFFF00"/>
                          </a:highlight>
                        </a:rPr>
                        <a:t>fits</a:t>
                      </a:r>
                      <a:r>
                        <a:rPr lang="en-US" sz="1400" dirty="0"/>
                        <a:t> a function using the </a:t>
                      </a:r>
                      <a:r>
                        <a:rPr lang="en-US" sz="1400" dirty="0">
                          <a:highlight>
                            <a:srgbClr val="FFFF00"/>
                          </a:highlight>
                        </a:rPr>
                        <a:t>training</a:t>
                      </a:r>
                      <a:r>
                        <a:rPr lang="en-US" sz="1400" dirty="0"/>
                        <a:t> set only. </a:t>
                      </a:r>
                    </a:p>
                    <a:p>
                      <a:pPr marL="285750" indent="-285750">
                        <a:buFont typeface="Arial" panose="020B0604020202020204" pitchFamily="34" charset="0"/>
                        <a:buChar char="•"/>
                      </a:pPr>
                      <a:r>
                        <a:rPr lang="en-US" sz="1400" dirty="0"/>
                        <a:t>Then the function approximator is asked to </a:t>
                      </a:r>
                      <a:r>
                        <a:rPr lang="en-US" sz="1400" dirty="0">
                          <a:highlight>
                            <a:srgbClr val="FFFF00"/>
                          </a:highlight>
                        </a:rPr>
                        <a:t>predict</a:t>
                      </a:r>
                      <a:r>
                        <a:rPr lang="en-US" sz="1400" dirty="0"/>
                        <a:t> the output values for the data in the testing set</a:t>
                      </a:r>
                    </a:p>
                  </a:txBody>
                  <a:tcPr/>
                </a:tc>
                <a:extLst>
                  <a:ext uri="{0D108BD9-81ED-4DB2-BD59-A6C34878D82A}">
                    <a16:rowId xmlns:a16="http://schemas.microsoft.com/office/drawing/2014/main" val="4244888030"/>
                  </a:ext>
                </a:extLst>
              </a:tr>
              <a:tr h="370840">
                <a:tc>
                  <a:txBody>
                    <a:bodyPr/>
                    <a:lstStyle/>
                    <a:p>
                      <a:r>
                        <a:rPr lang="en-US" sz="1400"/>
                        <a:t>K-Fold cross-validation</a:t>
                      </a:r>
                      <a:endParaRPr lang="en-US" sz="1400" dirty="0"/>
                    </a:p>
                  </a:txBody>
                  <a:tcPr/>
                </a:tc>
                <a:tc>
                  <a:txBody>
                    <a:bodyPr/>
                    <a:lstStyle/>
                    <a:p>
                      <a:pPr marL="285750" indent="-285750">
                        <a:buFont typeface="Arial" panose="020B0604020202020204" pitchFamily="34" charset="0"/>
                        <a:buChar char="•"/>
                      </a:pPr>
                      <a:r>
                        <a:rPr lang="en-US" sz="1400" dirty="0"/>
                        <a:t> The data set is divided into </a:t>
                      </a:r>
                      <a:r>
                        <a:rPr lang="en-US" sz="1400" dirty="0">
                          <a:highlight>
                            <a:srgbClr val="FFFF00"/>
                          </a:highlight>
                        </a:rPr>
                        <a:t>k subsets</a:t>
                      </a:r>
                      <a:r>
                        <a:rPr lang="en-US" sz="1400" dirty="0"/>
                        <a:t>, and the </a:t>
                      </a:r>
                      <a:r>
                        <a:rPr lang="en-US" sz="1400" dirty="0">
                          <a:solidFill>
                            <a:srgbClr val="0070C0"/>
                          </a:solidFill>
                        </a:rPr>
                        <a:t>holdout</a:t>
                      </a:r>
                      <a:r>
                        <a:rPr lang="en-US" sz="1400" dirty="0"/>
                        <a:t> method is repeated </a:t>
                      </a:r>
                      <a:r>
                        <a:rPr lang="en-US" sz="1400" dirty="0">
                          <a:solidFill>
                            <a:srgbClr val="0070C0"/>
                          </a:solidFill>
                        </a:rPr>
                        <a:t>k times</a:t>
                      </a:r>
                      <a:r>
                        <a:rPr lang="en-US" sz="1400" dirty="0"/>
                        <a:t>.</a:t>
                      </a:r>
                    </a:p>
                    <a:p>
                      <a:pPr marL="285750" indent="-285750">
                        <a:buFont typeface="Arial" panose="020B0604020202020204" pitchFamily="34" charset="0"/>
                        <a:buChar char="•"/>
                      </a:pPr>
                      <a:r>
                        <a:rPr lang="en-US" sz="1400" dirty="0"/>
                        <a:t>Each time, one of the </a:t>
                      </a:r>
                      <a:r>
                        <a:rPr lang="en-US" sz="1400" dirty="0">
                          <a:solidFill>
                            <a:srgbClr val="0070C0"/>
                          </a:solidFill>
                        </a:rPr>
                        <a:t>k subsets </a:t>
                      </a:r>
                      <a:r>
                        <a:rPr lang="en-US" sz="1400" dirty="0"/>
                        <a:t>is used as the test set and the other </a:t>
                      </a:r>
                      <a:r>
                        <a:rPr lang="en-US" sz="1400" dirty="0">
                          <a:solidFill>
                            <a:srgbClr val="0070C0"/>
                          </a:solidFill>
                        </a:rPr>
                        <a:t>k-1 subsets </a:t>
                      </a:r>
                      <a:r>
                        <a:rPr lang="en-US" sz="1400" dirty="0"/>
                        <a:t>are used as training set. </a:t>
                      </a:r>
                    </a:p>
                    <a:p>
                      <a:pPr marL="285750" indent="-285750">
                        <a:buFont typeface="Arial" panose="020B0604020202020204" pitchFamily="34" charset="0"/>
                        <a:buChar char="•"/>
                      </a:pPr>
                      <a:r>
                        <a:rPr lang="en-US" sz="1400" dirty="0"/>
                        <a:t>Then the average error across </a:t>
                      </a:r>
                      <a:r>
                        <a:rPr lang="en-US" sz="1400" dirty="0">
                          <a:highlight>
                            <a:srgbClr val="FFFF00"/>
                          </a:highlight>
                        </a:rPr>
                        <a:t>all k trials </a:t>
                      </a:r>
                      <a:r>
                        <a:rPr lang="en-US" sz="1400" dirty="0"/>
                        <a:t>is computed. </a:t>
                      </a:r>
                    </a:p>
                  </a:txBody>
                  <a:tcPr/>
                </a:tc>
                <a:extLst>
                  <a:ext uri="{0D108BD9-81ED-4DB2-BD59-A6C34878D82A}">
                    <a16:rowId xmlns:a16="http://schemas.microsoft.com/office/drawing/2014/main" val="4037663233"/>
                  </a:ext>
                </a:extLst>
              </a:tr>
            </a:tbl>
          </a:graphicData>
        </a:graphic>
      </p:graphicFrame>
    </p:spTree>
    <p:extLst>
      <p:ext uri="{BB962C8B-B14F-4D97-AF65-F5344CB8AC3E}">
        <p14:creationId xmlns:p14="http://schemas.microsoft.com/office/powerpoint/2010/main" val="805243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D115-ED5D-4821-9A1B-9C69E875BC15}"/>
              </a:ext>
            </a:extLst>
          </p:cNvPr>
          <p:cNvSpPr>
            <a:spLocks noGrp="1"/>
          </p:cNvSpPr>
          <p:nvPr>
            <p:ph type="title"/>
          </p:nvPr>
        </p:nvSpPr>
        <p:spPr/>
        <p:txBody>
          <a:bodyPr/>
          <a:lstStyle/>
          <a:p>
            <a:r>
              <a:rPr lang="en-US" dirty="0"/>
              <a:t>accuracies</a:t>
            </a:r>
          </a:p>
        </p:txBody>
      </p:sp>
      <p:sp>
        <p:nvSpPr>
          <p:cNvPr id="3" name="Date Placeholder 2">
            <a:extLst>
              <a:ext uri="{FF2B5EF4-FFF2-40B4-BE49-F238E27FC236}">
                <a16:creationId xmlns:a16="http://schemas.microsoft.com/office/drawing/2014/main" id="{72BBB94C-F460-41DE-A153-302740525926}"/>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BD042954-3AE9-40FC-AFB6-F255BD97A982}"/>
              </a:ext>
            </a:extLst>
          </p:cNvPr>
          <p:cNvSpPr>
            <a:spLocks noGrp="1"/>
          </p:cNvSpPr>
          <p:nvPr>
            <p:ph type="sldNum" sz="quarter" idx="4"/>
          </p:nvPr>
        </p:nvSpPr>
        <p:spPr/>
        <p:txBody>
          <a:bodyPr/>
          <a:lstStyle/>
          <a:p>
            <a:r>
              <a:rPr lang="en-US"/>
              <a:t>Slide no. </a:t>
            </a:r>
            <a:fld id="{7240F3D1-AE27-48C7-9FC9-EF8542F23A88}" type="slidenum">
              <a:rPr lang="en-US" smtClean="0"/>
              <a:pPr/>
              <a:t>27</a:t>
            </a:fld>
            <a:endParaRPr lang="en-US" dirty="0"/>
          </a:p>
        </p:txBody>
      </p:sp>
      <p:graphicFrame>
        <p:nvGraphicFramePr>
          <p:cNvPr id="5" name="Table 4">
            <a:extLst>
              <a:ext uri="{FF2B5EF4-FFF2-40B4-BE49-F238E27FC236}">
                <a16:creationId xmlns:a16="http://schemas.microsoft.com/office/drawing/2014/main" id="{DFACDE8B-9892-4521-8F34-39813E7A1F97}"/>
              </a:ext>
            </a:extLst>
          </p:cNvPr>
          <p:cNvGraphicFramePr>
            <a:graphicFrameLocks noGrp="1"/>
          </p:cNvGraphicFramePr>
          <p:nvPr>
            <p:extLst>
              <p:ext uri="{D42A27DB-BD31-4B8C-83A1-F6EECF244321}">
                <p14:modId xmlns:p14="http://schemas.microsoft.com/office/powerpoint/2010/main" val="2615044227"/>
              </p:ext>
            </p:extLst>
          </p:nvPr>
        </p:nvGraphicFramePr>
        <p:xfrm>
          <a:off x="141316" y="977495"/>
          <a:ext cx="8915136" cy="3571240"/>
        </p:xfrm>
        <a:graphic>
          <a:graphicData uri="http://schemas.openxmlformats.org/drawingml/2006/table">
            <a:tbl>
              <a:tblPr firstRow="1" bandRow="1">
                <a:tableStyleId>{912C8C85-51F0-491E-9774-3900AFEF0FD7}</a:tableStyleId>
              </a:tblPr>
              <a:tblGrid>
                <a:gridCol w="4457568">
                  <a:extLst>
                    <a:ext uri="{9D8B030D-6E8A-4147-A177-3AD203B41FA5}">
                      <a16:colId xmlns:a16="http://schemas.microsoft.com/office/drawing/2014/main" val="3665282227"/>
                    </a:ext>
                  </a:extLst>
                </a:gridCol>
                <a:gridCol w="4457568">
                  <a:extLst>
                    <a:ext uri="{9D8B030D-6E8A-4147-A177-3AD203B41FA5}">
                      <a16:colId xmlns:a16="http://schemas.microsoft.com/office/drawing/2014/main" val="3923475370"/>
                    </a:ext>
                  </a:extLst>
                </a:gridCol>
              </a:tblGrid>
              <a:tr h="370840">
                <a:tc>
                  <a:txBody>
                    <a:bodyPr/>
                    <a:lstStyle/>
                    <a:p>
                      <a:r>
                        <a:rPr lang="en-US" sz="1600" dirty="0"/>
                        <a:t>training accuracy</a:t>
                      </a:r>
                    </a:p>
                  </a:txBody>
                  <a:tcPr/>
                </a:tc>
                <a:tc>
                  <a:txBody>
                    <a:bodyPr/>
                    <a:lstStyle/>
                    <a:p>
                      <a:r>
                        <a:rPr lang="en-US" sz="1600" dirty="0"/>
                        <a:t>Validation accuracy</a:t>
                      </a:r>
                    </a:p>
                  </a:txBody>
                  <a:tcPr/>
                </a:tc>
                <a:extLst>
                  <a:ext uri="{0D108BD9-81ED-4DB2-BD59-A6C34878D82A}">
                    <a16:rowId xmlns:a16="http://schemas.microsoft.com/office/drawing/2014/main" val="2318894948"/>
                  </a:ext>
                </a:extLst>
              </a:tr>
              <a:tr h="370840">
                <a:tc>
                  <a:txBody>
                    <a:bodyPr/>
                    <a:lstStyle/>
                    <a:p>
                      <a:r>
                        <a:rPr lang="en-US" sz="1600" dirty="0"/>
                        <a:t>If we train our model on some data and later measure the performance of our model with same data then it is known as </a:t>
                      </a:r>
                      <a:r>
                        <a:rPr lang="en-US" sz="1600" dirty="0">
                          <a:solidFill>
                            <a:srgbClr val="0070C0"/>
                          </a:solidFill>
                        </a:rPr>
                        <a:t>training accuracy</a:t>
                      </a:r>
                    </a:p>
                  </a:txBody>
                  <a:tcPr/>
                </a:tc>
                <a:tc>
                  <a:txBody>
                    <a:bodyPr/>
                    <a:lstStyle/>
                    <a:p>
                      <a:pPr marL="285750" indent="-285750">
                        <a:buFont typeface="Arial" panose="020B0604020202020204" pitchFamily="34" charset="0"/>
                        <a:buChar char="•"/>
                      </a:pPr>
                      <a:r>
                        <a:rPr lang="en-US" sz="1600" dirty="0"/>
                        <a:t>If we train our model on one dataset ( training dataset ) and test the performance of our model in another dataset ( testing dataset ) then the measure of performance using test dataset is known as </a:t>
                      </a:r>
                      <a:r>
                        <a:rPr lang="en-US" sz="1600" dirty="0">
                          <a:solidFill>
                            <a:srgbClr val="0070C0"/>
                          </a:solidFill>
                        </a:rPr>
                        <a:t>testing accuracy</a:t>
                      </a:r>
                      <a:r>
                        <a:rPr lang="en-US" sz="1600" dirty="0"/>
                        <a: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This is a </a:t>
                      </a:r>
                      <a:r>
                        <a:rPr lang="en-US" sz="1600" dirty="0">
                          <a:highlight>
                            <a:srgbClr val="FFFF00"/>
                          </a:highlight>
                        </a:rPr>
                        <a:t>better</a:t>
                      </a:r>
                      <a:r>
                        <a:rPr lang="en-US" sz="1600" dirty="0"/>
                        <a:t> estimate than </a:t>
                      </a:r>
                      <a:r>
                        <a:rPr lang="en-US" sz="1600" dirty="0">
                          <a:solidFill>
                            <a:srgbClr val="0070C0"/>
                          </a:solidFill>
                        </a:rPr>
                        <a:t>training accuracy</a:t>
                      </a:r>
                      <a:r>
                        <a:rPr lang="en-US" sz="1600" dirty="0"/>
                        <a:t>.</a:t>
                      </a:r>
                    </a:p>
                  </a:txBody>
                  <a:tcPr/>
                </a:tc>
                <a:extLst>
                  <a:ext uri="{0D108BD9-81ED-4DB2-BD59-A6C34878D82A}">
                    <a16:rowId xmlns:a16="http://schemas.microsoft.com/office/drawing/2014/main" val="1510794098"/>
                  </a:ext>
                </a:extLst>
              </a:tr>
              <a:tr h="272833">
                <a:tc>
                  <a:txBody>
                    <a:bodyPr/>
                    <a:lstStyle/>
                    <a:p>
                      <a:r>
                        <a:rPr lang="en-US" sz="1600" dirty="0"/>
                        <a:t>If we try to maximize our </a:t>
                      </a:r>
                      <a:r>
                        <a:rPr lang="en-US" sz="1600" dirty="0">
                          <a:solidFill>
                            <a:srgbClr val="0070C0"/>
                          </a:solidFill>
                        </a:rPr>
                        <a:t>training accuracy </a:t>
                      </a:r>
                      <a:r>
                        <a:rPr lang="en-US" sz="1600" dirty="0"/>
                        <a:t>then the result can be a complex model which can </a:t>
                      </a:r>
                      <a:r>
                        <a:rPr lang="en-US" sz="1600" dirty="0">
                          <a:solidFill>
                            <a:srgbClr val="0070C0"/>
                          </a:solidFill>
                        </a:rPr>
                        <a:t>overfit</a:t>
                      </a:r>
                      <a:r>
                        <a:rPr lang="en-US" sz="1600" dirty="0"/>
                        <a:t> our training data.</a:t>
                      </a:r>
                    </a:p>
                  </a:txBody>
                  <a:tcPr/>
                </a:tc>
                <a:tc>
                  <a:txBody>
                    <a:bodyPr/>
                    <a:lstStyle/>
                    <a:p>
                      <a:endParaRPr lang="en-US" sz="1600" dirty="0"/>
                    </a:p>
                  </a:txBody>
                  <a:tcPr/>
                </a:tc>
                <a:extLst>
                  <a:ext uri="{0D108BD9-81ED-4DB2-BD59-A6C34878D82A}">
                    <a16:rowId xmlns:a16="http://schemas.microsoft.com/office/drawing/2014/main" val="60848687"/>
                  </a:ext>
                </a:extLst>
              </a:tr>
              <a:tr h="370840">
                <a:tc>
                  <a:txBody>
                    <a:bodyPr/>
                    <a:lstStyle/>
                    <a:p>
                      <a:r>
                        <a:rPr lang="en-US" sz="1600" dirty="0">
                          <a:solidFill>
                            <a:srgbClr val="0070C0"/>
                          </a:solidFill>
                        </a:rPr>
                        <a:t>Training error </a:t>
                      </a:r>
                      <a:r>
                        <a:rPr lang="en-US" sz="1600" dirty="0"/>
                        <a:t>is also known as </a:t>
                      </a:r>
                      <a:r>
                        <a:rPr lang="en-US" sz="1600" dirty="0">
                          <a:solidFill>
                            <a:srgbClr val="0070C0"/>
                          </a:solidFill>
                        </a:rPr>
                        <a:t>In-Sample-Error(ISE)</a:t>
                      </a:r>
                    </a:p>
                  </a:txBody>
                  <a:tcPr/>
                </a:tc>
                <a:tc>
                  <a:txBody>
                    <a:bodyPr/>
                    <a:lstStyle/>
                    <a:p>
                      <a:r>
                        <a:rPr lang="en-US" sz="1600" dirty="0">
                          <a:solidFill>
                            <a:srgbClr val="0070C0"/>
                          </a:solidFill>
                        </a:rPr>
                        <a:t>Testing error </a:t>
                      </a:r>
                      <a:r>
                        <a:rPr lang="en-US" sz="1600" dirty="0"/>
                        <a:t>is also known as </a:t>
                      </a:r>
                      <a:r>
                        <a:rPr lang="en-US" sz="1600" dirty="0">
                          <a:solidFill>
                            <a:srgbClr val="0070C0"/>
                          </a:solidFill>
                        </a:rPr>
                        <a:t>Out-Of-Sample-Error(OSE).</a:t>
                      </a:r>
                    </a:p>
                  </a:txBody>
                  <a:tcPr/>
                </a:tc>
                <a:extLst>
                  <a:ext uri="{0D108BD9-81ED-4DB2-BD59-A6C34878D82A}">
                    <a16:rowId xmlns:a16="http://schemas.microsoft.com/office/drawing/2014/main" val="1371579060"/>
                  </a:ext>
                </a:extLst>
              </a:tr>
            </a:tbl>
          </a:graphicData>
        </a:graphic>
      </p:graphicFrame>
    </p:spTree>
    <p:extLst>
      <p:ext uri="{BB962C8B-B14F-4D97-AF65-F5344CB8AC3E}">
        <p14:creationId xmlns:p14="http://schemas.microsoft.com/office/powerpoint/2010/main" val="3912730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4088-11A4-4630-B032-78600C333477}"/>
              </a:ext>
            </a:extLst>
          </p:cNvPr>
          <p:cNvSpPr>
            <a:spLocks noGrp="1"/>
          </p:cNvSpPr>
          <p:nvPr>
            <p:ph type="title"/>
          </p:nvPr>
        </p:nvSpPr>
        <p:spPr/>
        <p:txBody>
          <a:bodyPr/>
          <a:lstStyle/>
          <a:p>
            <a:r>
              <a:rPr lang="en-US" dirty="0"/>
              <a:t>How can I get free training data?</a:t>
            </a:r>
          </a:p>
        </p:txBody>
      </p:sp>
      <p:sp>
        <p:nvSpPr>
          <p:cNvPr id="3" name="Date Placeholder 2">
            <a:extLst>
              <a:ext uri="{FF2B5EF4-FFF2-40B4-BE49-F238E27FC236}">
                <a16:creationId xmlns:a16="http://schemas.microsoft.com/office/drawing/2014/main" id="{261E435D-8936-4609-A6F4-829BAB707CD7}"/>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F9BBA859-169A-492F-9A64-4B7DB8D65F08}"/>
              </a:ext>
            </a:extLst>
          </p:cNvPr>
          <p:cNvSpPr>
            <a:spLocks noGrp="1"/>
          </p:cNvSpPr>
          <p:nvPr>
            <p:ph type="sldNum" sz="quarter" idx="4"/>
          </p:nvPr>
        </p:nvSpPr>
        <p:spPr/>
        <p:txBody>
          <a:bodyPr/>
          <a:lstStyle/>
          <a:p>
            <a:r>
              <a:rPr lang="en-US"/>
              <a:t>Slide no. </a:t>
            </a:r>
            <a:fld id="{7240F3D1-AE27-48C7-9FC9-EF8542F23A88}" type="slidenum">
              <a:rPr lang="en-US" smtClean="0"/>
              <a:pPr/>
              <a:t>28</a:t>
            </a:fld>
            <a:endParaRPr lang="en-US" dirty="0"/>
          </a:p>
        </p:txBody>
      </p:sp>
      <p:graphicFrame>
        <p:nvGraphicFramePr>
          <p:cNvPr id="6" name="Table 5">
            <a:extLst>
              <a:ext uri="{FF2B5EF4-FFF2-40B4-BE49-F238E27FC236}">
                <a16:creationId xmlns:a16="http://schemas.microsoft.com/office/drawing/2014/main" id="{44106E13-E704-4088-9DE8-9B6ABC6C6017}"/>
              </a:ext>
            </a:extLst>
          </p:cNvPr>
          <p:cNvGraphicFramePr>
            <a:graphicFrameLocks noGrp="1"/>
          </p:cNvGraphicFramePr>
          <p:nvPr>
            <p:extLst>
              <p:ext uri="{D42A27DB-BD31-4B8C-83A1-F6EECF244321}">
                <p14:modId xmlns:p14="http://schemas.microsoft.com/office/powerpoint/2010/main" val="193532598"/>
              </p:ext>
            </p:extLst>
          </p:nvPr>
        </p:nvGraphicFramePr>
        <p:xfrm>
          <a:off x="210764" y="1009658"/>
          <a:ext cx="8816504" cy="3835400"/>
        </p:xfrm>
        <a:graphic>
          <a:graphicData uri="http://schemas.openxmlformats.org/drawingml/2006/table">
            <a:tbl>
              <a:tblPr firstRow="1" bandRow="1">
                <a:tableStyleId>{1E5458E1-0376-4910-A6E8-49B6F46B1678}</a:tableStyleId>
              </a:tblPr>
              <a:tblGrid>
                <a:gridCol w="8816504">
                  <a:extLst>
                    <a:ext uri="{9D8B030D-6E8A-4147-A177-3AD203B41FA5}">
                      <a16:colId xmlns:a16="http://schemas.microsoft.com/office/drawing/2014/main" val="4104292034"/>
                    </a:ext>
                  </a:extLst>
                </a:gridCol>
              </a:tblGrid>
              <a:tr h="370840">
                <a:tc>
                  <a:txBody>
                    <a:bodyPr/>
                    <a:lstStyle/>
                    <a:p>
                      <a:r>
                        <a:rPr lang="en-US" sz="1600" dirty="0">
                          <a:solidFill>
                            <a:srgbClr val="0070C0"/>
                          </a:solidFill>
                        </a:rPr>
                        <a:t>UC Irvine Machine Learning Repository: </a:t>
                      </a:r>
                      <a:r>
                        <a:rPr lang="en-US" sz="1600" dirty="0"/>
                        <a:t>One of the oldest open data portals online, the UC Irvine ML Repository has some of the oldest and most famous open datasets in the field. </a:t>
                      </a:r>
                      <a:r>
                        <a:rPr lang="en-US" sz="1600" dirty="0">
                          <a:hlinkClick r:id="rId2"/>
                        </a:rPr>
                        <a:t>http://archive.ics.uci.edu/ml/index.php</a:t>
                      </a:r>
                      <a:endParaRPr lang="en-US" sz="1600" dirty="0"/>
                    </a:p>
                  </a:txBody>
                  <a:tcPr/>
                </a:tc>
                <a:extLst>
                  <a:ext uri="{0D108BD9-81ED-4DB2-BD59-A6C34878D82A}">
                    <a16:rowId xmlns:a16="http://schemas.microsoft.com/office/drawing/2014/main" val="2001288859"/>
                  </a:ext>
                </a:extLst>
              </a:tr>
              <a:tr h="370840">
                <a:tc>
                  <a:txBody>
                    <a:bodyPr/>
                    <a:lstStyle/>
                    <a:p>
                      <a:r>
                        <a:rPr lang="en-US" sz="1600" dirty="0">
                          <a:solidFill>
                            <a:srgbClr val="0070C0"/>
                          </a:solidFill>
                        </a:rPr>
                        <a:t>Data.gov</a:t>
                      </a:r>
                      <a:r>
                        <a:rPr lang="en-US" sz="1600" dirty="0"/>
                        <a:t>:  nearly 200,000 datasets of all stripes, </a:t>
                      </a:r>
                      <a:r>
                        <a:rPr lang="en-US" sz="1600" dirty="0">
                          <a:solidFill>
                            <a:srgbClr val="0070C0"/>
                          </a:solidFill>
                        </a:rPr>
                        <a:t>data.gov. https://tinyletter.com/data-is-plural</a:t>
                      </a:r>
                    </a:p>
                  </a:txBody>
                  <a:tcPr/>
                </a:tc>
                <a:extLst>
                  <a:ext uri="{0D108BD9-81ED-4DB2-BD59-A6C34878D82A}">
                    <a16:rowId xmlns:a16="http://schemas.microsoft.com/office/drawing/2014/main" val="2521500419"/>
                  </a:ext>
                </a:extLst>
              </a:tr>
              <a:tr h="370840">
                <a:tc>
                  <a:txBody>
                    <a:bodyPr/>
                    <a:lstStyle/>
                    <a:p>
                      <a:r>
                        <a:rPr lang="en-US" sz="1600" dirty="0">
                          <a:solidFill>
                            <a:srgbClr val="0070C0"/>
                          </a:solidFill>
                        </a:rPr>
                        <a:t>Open Data Inception</a:t>
                      </a:r>
                      <a:r>
                        <a:rPr lang="en-US" sz="1600" dirty="0"/>
                        <a:t>:  ODI contains over 1600 open data portals from every corner of globe. </a:t>
                      </a:r>
                    </a:p>
                  </a:txBody>
                  <a:tcPr/>
                </a:tc>
                <a:extLst>
                  <a:ext uri="{0D108BD9-81ED-4DB2-BD59-A6C34878D82A}">
                    <a16:rowId xmlns:a16="http://schemas.microsoft.com/office/drawing/2014/main" val="1842567123"/>
                  </a:ext>
                </a:extLst>
              </a:tr>
              <a:tr h="370840">
                <a:tc>
                  <a:txBody>
                    <a:bodyPr/>
                    <a:lstStyle/>
                    <a:p>
                      <a:r>
                        <a:rPr lang="en-US" sz="1600" dirty="0">
                          <a:solidFill>
                            <a:srgbClr val="0070C0"/>
                          </a:solidFill>
                        </a:rPr>
                        <a:t>Kaggle Datasets</a:t>
                      </a:r>
                      <a:r>
                        <a:rPr lang="en-US" sz="1600" dirty="0"/>
                        <a:t>:  https://www.kaggle.com/datasets</a:t>
                      </a:r>
                    </a:p>
                  </a:txBody>
                  <a:tcPr/>
                </a:tc>
                <a:extLst>
                  <a:ext uri="{0D108BD9-81ED-4DB2-BD59-A6C34878D82A}">
                    <a16:rowId xmlns:a16="http://schemas.microsoft.com/office/drawing/2014/main" val="3962104038"/>
                  </a:ext>
                </a:extLst>
              </a:tr>
              <a:tr h="370840">
                <a:tc>
                  <a:txBody>
                    <a:bodyPr/>
                    <a:lstStyle/>
                    <a:p>
                      <a:r>
                        <a:rPr lang="en-US" sz="1600" dirty="0">
                          <a:solidFill>
                            <a:srgbClr val="0070C0"/>
                          </a:solidFill>
                        </a:rPr>
                        <a:t>Yahoo! </a:t>
                      </a:r>
                      <a:r>
                        <a:rPr lang="en-US" sz="1600" dirty="0" err="1">
                          <a:solidFill>
                            <a:srgbClr val="0070C0"/>
                          </a:solidFill>
                        </a:rPr>
                        <a:t>Webscope</a:t>
                      </a:r>
                      <a:r>
                        <a:rPr lang="en-US" sz="1600" dirty="0">
                          <a:solidFill>
                            <a:srgbClr val="0070C0"/>
                          </a:solidFill>
                        </a:rPr>
                        <a:t> Datasets</a:t>
                      </a:r>
                      <a:r>
                        <a:rPr lang="en-US" sz="1600" dirty="0"/>
                        <a:t>: Scroll about halfway down the page and you’ll find a cluster of datasets ranging from search marketing advertiser bidding to tagged Flickr images.</a:t>
                      </a:r>
                    </a:p>
                  </a:txBody>
                  <a:tcPr/>
                </a:tc>
                <a:extLst>
                  <a:ext uri="{0D108BD9-81ED-4DB2-BD59-A6C34878D82A}">
                    <a16:rowId xmlns:a16="http://schemas.microsoft.com/office/drawing/2014/main" val="1277743679"/>
                  </a:ext>
                </a:extLst>
              </a:tr>
              <a:tr h="370840">
                <a:tc>
                  <a:txBody>
                    <a:bodyPr/>
                    <a:lstStyle/>
                    <a:p>
                      <a:r>
                        <a:rPr lang="en-US" sz="1600" dirty="0">
                          <a:solidFill>
                            <a:srgbClr val="0070C0"/>
                          </a:solidFill>
                        </a:rPr>
                        <a:t>Stanford Large Network Dataset Collection:</a:t>
                      </a:r>
                    </a:p>
                  </a:txBody>
                  <a:tcPr/>
                </a:tc>
                <a:extLst>
                  <a:ext uri="{0D108BD9-81ED-4DB2-BD59-A6C34878D82A}">
                    <a16:rowId xmlns:a16="http://schemas.microsoft.com/office/drawing/2014/main" val="2036545250"/>
                  </a:ext>
                </a:extLst>
              </a:tr>
              <a:tr h="370840">
                <a:tc>
                  <a:txBody>
                    <a:bodyPr/>
                    <a:lstStyle/>
                    <a:p>
                      <a:r>
                        <a:rPr lang="en-US" sz="1600" dirty="0">
                          <a:solidFill>
                            <a:srgbClr val="0070C0"/>
                          </a:solidFill>
                        </a:rPr>
                        <a:t>Amazon Web Services (AWS) </a:t>
                      </a:r>
                      <a:r>
                        <a:rPr lang="en-US" sz="1600" dirty="0"/>
                        <a:t>Public Data Sets:  Yet another searchable repository with oodles of open datasets. </a:t>
                      </a:r>
                    </a:p>
                  </a:txBody>
                  <a:tcPr/>
                </a:tc>
                <a:extLst>
                  <a:ext uri="{0D108BD9-81ED-4DB2-BD59-A6C34878D82A}">
                    <a16:rowId xmlns:a16="http://schemas.microsoft.com/office/drawing/2014/main" val="2169609653"/>
                  </a:ext>
                </a:extLst>
              </a:tr>
              <a:tr h="370840">
                <a:tc>
                  <a:txBody>
                    <a:bodyPr/>
                    <a:lstStyle/>
                    <a:p>
                      <a:endParaRPr lang="en-US" sz="1600" dirty="0"/>
                    </a:p>
                  </a:txBody>
                  <a:tcPr/>
                </a:tc>
                <a:extLst>
                  <a:ext uri="{0D108BD9-81ED-4DB2-BD59-A6C34878D82A}">
                    <a16:rowId xmlns:a16="http://schemas.microsoft.com/office/drawing/2014/main" val="156755341"/>
                  </a:ext>
                </a:extLst>
              </a:tr>
            </a:tbl>
          </a:graphicData>
        </a:graphic>
      </p:graphicFrame>
    </p:spTree>
    <p:extLst>
      <p:ext uri="{BB962C8B-B14F-4D97-AF65-F5344CB8AC3E}">
        <p14:creationId xmlns:p14="http://schemas.microsoft.com/office/powerpoint/2010/main" val="326787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A4B4-F39A-4033-A56E-78054A0CE4F6}"/>
              </a:ext>
            </a:extLst>
          </p:cNvPr>
          <p:cNvSpPr>
            <a:spLocks noGrp="1"/>
          </p:cNvSpPr>
          <p:nvPr>
            <p:ph type="title"/>
          </p:nvPr>
        </p:nvSpPr>
        <p:spPr/>
        <p:txBody>
          <a:bodyPr/>
          <a:lstStyle/>
          <a:p>
            <a:r>
              <a:rPr lang="en-US" dirty="0"/>
              <a:t>Types of machine learning</a:t>
            </a:r>
          </a:p>
        </p:txBody>
      </p:sp>
      <p:sp>
        <p:nvSpPr>
          <p:cNvPr id="3" name="Date Placeholder 2">
            <a:extLst>
              <a:ext uri="{FF2B5EF4-FFF2-40B4-BE49-F238E27FC236}">
                <a16:creationId xmlns:a16="http://schemas.microsoft.com/office/drawing/2014/main" id="{34FDB915-AB32-4EFC-955B-33BB6DF7E31D}"/>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C677A33-C6F3-4387-B193-C965CB456286}"/>
              </a:ext>
            </a:extLst>
          </p:cNvPr>
          <p:cNvSpPr>
            <a:spLocks noGrp="1"/>
          </p:cNvSpPr>
          <p:nvPr>
            <p:ph type="sldNum" sz="quarter" idx="4"/>
          </p:nvPr>
        </p:nvSpPr>
        <p:spPr/>
        <p:txBody>
          <a:bodyPr/>
          <a:lstStyle/>
          <a:p>
            <a:r>
              <a:rPr lang="en-US"/>
              <a:t>Slide no. </a:t>
            </a:r>
            <a:fld id="{7240F3D1-AE27-48C7-9FC9-EF8542F23A88}" type="slidenum">
              <a:rPr lang="en-US" smtClean="0"/>
              <a:pPr/>
              <a:t>29</a:t>
            </a:fld>
            <a:endParaRPr lang="en-US" dirty="0"/>
          </a:p>
        </p:txBody>
      </p:sp>
      <p:pic>
        <p:nvPicPr>
          <p:cNvPr id="5" name="Picture 4">
            <a:extLst>
              <a:ext uri="{FF2B5EF4-FFF2-40B4-BE49-F238E27FC236}">
                <a16:creationId xmlns:a16="http://schemas.microsoft.com/office/drawing/2014/main" id="{4866C41D-4E06-43F2-97FD-659B4F1FBFD7}"/>
              </a:ext>
            </a:extLst>
          </p:cNvPr>
          <p:cNvPicPr>
            <a:picLocks noChangeAspect="1"/>
          </p:cNvPicPr>
          <p:nvPr/>
        </p:nvPicPr>
        <p:blipFill>
          <a:blip r:embed="rId2"/>
          <a:stretch>
            <a:fillRect/>
          </a:stretch>
        </p:blipFill>
        <p:spPr>
          <a:xfrm>
            <a:off x="4572000" y="966158"/>
            <a:ext cx="4466489" cy="1872843"/>
          </a:xfrm>
          <a:prstGeom prst="rect">
            <a:avLst/>
          </a:prstGeom>
        </p:spPr>
      </p:pic>
      <p:sp>
        <p:nvSpPr>
          <p:cNvPr id="6" name="Rectangle 5">
            <a:extLst>
              <a:ext uri="{FF2B5EF4-FFF2-40B4-BE49-F238E27FC236}">
                <a16:creationId xmlns:a16="http://schemas.microsoft.com/office/drawing/2014/main" id="{D8FE7145-B13A-48CE-9D96-F6FB81C8CF1F}"/>
              </a:ext>
            </a:extLst>
          </p:cNvPr>
          <p:cNvSpPr/>
          <p:nvPr/>
        </p:nvSpPr>
        <p:spPr>
          <a:xfrm>
            <a:off x="-98855" y="966158"/>
            <a:ext cx="4538970" cy="3108543"/>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0070C0"/>
                </a:solidFill>
              </a:rPr>
              <a:t>Supervised learning</a:t>
            </a:r>
            <a:r>
              <a:rPr lang="en-US" sz="1400" dirty="0"/>
              <a:t>, where observations contain input/output pairs : These sample pairs are used to "train" the ML system to recognize certain rules for correlating inputs to outputs.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0070C0"/>
                </a:solidFill>
              </a:rPr>
              <a:t>Unsupervised learning</a:t>
            </a:r>
            <a:r>
              <a:rPr lang="en-US" sz="1400" dirty="0"/>
              <a:t>, where those labels are omitted: In this form of ML, rather than being "trained" with sample data, the machine learning system finds structures and patterns in the data.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0070C0"/>
                </a:solidFill>
              </a:rPr>
              <a:t>Reinforcement learning</a:t>
            </a:r>
            <a:r>
              <a:rPr lang="en-US" sz="1400" dirty="0"/>
              <a:t>, where evaluations are given about how good or bad a certain situation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0070C0"/>
                </a:solidFill>
              </a:rPr>
              <a:t>Deep learning</a:t>
            </a:r>
          </a:p>
        </p:txBody>
      </p:sp>
      <p:pic>
        <p:nvPicPr>
          <p:cNvPr id="7" name="Picture 6">
            <a:extLst>
              <a:ext uri="{FF2B5EF4-FFF2-40B4-BE49-F238E27FC236}">
                <a16:creationId xmlns:a16="http://schemas.microsoft.com/office/drawing/2014/main" id="{5884AE44-E831-4DBD-BCF6-0EB68ABCD7E4}"/>
              </a:ext>
            </a:extLst>
          </p:cNvPr>
          <p:cNvPicPr>
            <a:picLocks noChangeAspect="1"/>
          </p:cNvPicPr>
          <p:nvPr/>
        </p:nvPicPr>
        <p:blipFill>
          <a:blip r:embed="rId3"/>
          <a:stretch>
            <a:fillRect/>
          </a:stretch>
        </p:blipFill>
        <p:spPr>
          <a:xfrm>
            <a:off x="4571999" y="2917990"/>
            <a:ext cx="4466489" cy="1803042"/>
          </a:xfrm>
          <a:prstGeom prst="rect">
            <a:avLst/>
          </a:prstGeom>
        </p:spPr>
      </p:pic>
    </p:spTree>
    <p:extLst>
      <p:ext uri="{BB962C8B-B14F-4D97-AF65-F5344CB8AC3E}">
        <p14:creationId xmlns:p14="http://schemas.microsoft.com/office/powerpoint/2010/main" val="4151946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47BE-A75A-469E-9D5F-EC62E31FC1BC}"/>
              </a:ext>
            </a:extLst>
          </p:cNvPr>
          <p:cNvSpPr>
            <a:spLocks noGrp="1"/>
          </p:cNvSpPr>
          <p:nvPr>
            <p:ph type="title"/>
          </p:nvPr>
        </p:nvSpPr>
        <p:spPr/>
        <p:txBody>
          <a:bodyPr/>
          <a:lstStyle/>
          <a:p>
            <a:r>
              <a:rPr lang="en-US" dirty="0"/>
              <a:t>definition</a:t>
            </a:r>
          </a:p>
        </p:txBody>
      </p:sp>
      <p:sp>
        <p:nvSpPr>
          <p:cNvPr id="3" name="Date Placeholder 2">
            <a:extLst>
              <a:ext uri="{FF2B5EF4-FFF2-40B4-BE49-F238E27FC236}">
                <a16:creationId xmlns:a16="http://schemas.microsoft.com/office/drawing/2014/main" id="{1346D42A-C7F9-4A23-A23F-EB139983A9D3}"/>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A4DF8A8E-B838-4CAF-A752-90B292884AB8}"/>
              </a:ext>
            </a:extLst>
          </p:cNvPr>
          <p:cNvSpPr>
            <a:spLocks noGrp="1"/>
          </p:cNvSpPr>
          <p:nvPr>
            <p:ph type="sldNum" sz="quarter" idx="4"/>
          </p:nvPr>
        </p:nvSpPr>
        <p:spPr/>
        <p:txBody>
          <a:bodyPr/>
          <a:lstStyle/>
          <a:p>
            <a:r>
              <a:rPr lang="en-US"/>
              <a:t>Slide no. </a:t>
            </a:r>
            <a:fld id="{7240F3D1-AE27-48C7-9FC9-EF8542F23A88}" type="slidenum">
              <a:rPr lang="en-US" smtClean="0"/>
              <a:pPr/>
              <a:t>3</a:t>
            </a:fld>
            <a:endParaRPr lang="en-US" dirty="0"/>
          </a:p>
        </p:txBody>
      </p:sp>
      <p:sp>
        <p:nvSpPr>
          <p:cNvPr id="5" name="Rectangle 4">
            <a:extLst>
              <a:ext uri="{FF2B5EF4-FFF2-40B4-BE49-F238E27FC236}">
                <a16:creationId xmlns:a16="http://schemas.microsoft.com/office/drawing/2014/main" id="{37A4755A-8840-40F2-99CE-3F6D690DF9AD}"/>
              </a:ext>
            </a:extLst>
          </p:cNvPr>
          <p:cNvSpPr/>
          <p:nvPr/>
        </p:nvSpPr>
        <p:spPr>
          <a:xfrm>
            <a:off x="0" y="891540"/>
            <a:ext cx="9144000" cy="3539430"/>
          </a:xfrm>
          <a:prstGeom prst="rect">
            <a:avLst/>
          </a:prstGeom>
        </p:spPr>
        <p:txBody>
          <a:bodyPr wrap="square">
            <a:spAutoFit/>
          </a:bodyPr>
          <a:lstStyle/>
          <a:p>
            <a:r>
              <a:rPr lang="en-US" sz="1600" dirty="0"/>
              <a:t>The often quoted and widely </a:t>
            </a:r>
            <a:r>
              <a:rPr lang="en-US" sz="1600" dirty="0">
                <a:solidFill>
                  <a:srgbClr val="0070C0"/>
                </a:solidFill>
              </a:rPr>
              <a:t>accepted formal definition </a:t>
            </a:r>
            <a:r>
              <a:rPr lang="en-US" sz="1600" dirty="0"/>
              <a:t>of machine learning as stated by field pioneer Tom M. Mitchell is:</a:t>
            </a:r>
          </a:p>
          <a:p>
            <a:endParaRPr lang="en-US" sz="1600" dirty="0"/>
          </a:p>
          <a:p>
            <a:r>
              <a:rPr lang="en-US" sz="1600" i="1" dirty="0">
                <a:solidFill>
                  <a:srgbClr val="0070C0"/>
                </a:solidFill>
              </a:rPr>
              <a:t>A computer program is said to learn from experience E with respect to some class of tasks T and performance measure P if its performance at tasks in T, as measured by P, improves with experience E</a:t>
            </a:r>
          </a:p>
          <a:p>
            <a:endParaRPr lang="en-US" sz="1600" i="1" dirty="0">
              <a:solidFill>
                <a:srgbClr val="0070C0"/>
              </a:solidFill>
            </a:endParaRPr>
          </a:p>
          <a:p>
            <a:endParaRPr lang="en-US" sz="1600" i="1" dirty="0">
              <a:solidFill>
                <a:srgbClr val="0070C0"/>
              </a:solidFill>
            </a:endParaRPr>
          </a:p>
          <a:p>
            <a:pPr marL="285750" indent="-285750">
              <a:buFont typeface="Arial" panose="020B0604020202020204" pitchFamily="34" charset="0"/>
              <a:buChar char="•"/>
            </a:pPr>
            <a:r>
              <a:rPr lang="en-US" sz="1600" dirty="0"/>
              <a:t>Machine learning is a subfield of computer science, </a:t>
            </a:r>
          </a:p>
          <a:p>
            <a:pPr marL="285750" indent="-285750">
              <a:buFont typeface="Arial" panose="020B0604020202020204" pitchFamily="34" charset="0"/>
              <a:buChar char="•"/>
            </a:pPr>
            <a:r>
              <a:rPr lang="en-US" sz="1600" dirty="0"/>
              <a:t>also referred to as predictive analytics or predictive modeling. </a:t>
            </a:r>
          </a:p>
          <a:p>
            <a:pPr marL="285750" indent="-285750">
              <a:buFont typeface="Arial" panose="020B0604020202020204" pitchFamily="34" charset="0"/>
              <a:buChar char="•"/>
            </a:pPr>
            <a:r>
              <a:rPr lang="en-US" sz="1600" dirty="0"/>
              <a:t>Its goal and usage is to build new and/or leverage existing algorithms to learn from data, in order to build generalizable models that give accurate predictions, or to find patterns, particularly with new and unseen similar data.</a:t>
            </a:r>
          </a:p>
          <a:p>
            <a:pPr marL="285750" indent="-285750">
              <a:buFont typeface="Arial" panose="020B0604020202020204" pitchFamily="34" charset="0"/>
              <a:buChar char="•"/>
            </a:pPr>
            <a:r>
              <a:rPr lang="en-US" sz="1600" dirty="0"/>
              <a:t>ML is a discipline that evolved from artificial intelligence (AI), but it focuses more on cognitive learning capabilities</a:t>
            </a:r>
          </a:p>
        </p:txBody>
      </p:sp>
    </p:spTree>
    <p:extLst>
      <p:ext uri="{BB962C8B-B14F-4D97-AF65-F5344CB8AC3E}">
        <p14:creationId xmlns:p14="http://schemas.microsoft.com/office/powerpoint/2010/main" val="234450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12EF-C1D5-4BF3-91A3-7973E9A747E2}"/>
              </a:ext>
            </a:extLst>
          </p:cNvPr>
          <p:cNvSpPr>
            <a:spLocks noGrp="1"/>
          </p:cNvSpPr>
          <p:nvPr>
            <p:ph type="title"/>
          </p:nvPr>
        </p:nvSpPr>
        <p:spPr/>
        <p:txBody>
          <a:bodyPr/>
          <a:lstStyle/>
          <a:p>
            <a:r>
              <a:rPr lang="en-US" dirty="0"/>
              <a:t>supervised learning</a:t>
            </a:r>
          </a:p>
        </p:txBody>
      </p:sp>
      <p:sp>
        <p:nvSpPr>
          <p:cNvPr id="3" name="Date Placeholder 2">
            <a:extLst>
              <a:ext uri="{FF2B5EF4-FFF2-40B4-BE49-F238E27FC236}">
                <a16:creationId xmlns:a16="http://schemas.microsoft.com/office/drawing/2014/main" id="{F4D7E8D3-4148-4A69-B72E-E3BF011EDA74}"/>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D36390D6-0A10-4330-BA2E-6C4612B33CB0}"/>
              </a:ext>
            </a:extLst>
          </p:cNvPr>
          <p:cNvSpPr>
            <a:spLocks noGrp="1"/>
          </p:cNvSpPr>
          <p:nvPr>
            <p:ph type="sldNum" sz="quarter" idx="4"/>
          </p:nvPr>
        </p:nvSpPr>
        <p:spPr/>
        <p:txBody>
          <a:bodyPr/>
          <a:lstStyle/>
          <a:p>
            <a:r>
              <a:rPr lang="en-US"/>
              <a:t>Slide no. </a:t>
            </a:r>
            <a:fld id="{7240F3D1-AE27-48C7-9FC9-EF8542F23A88}" type="slidenum">
              <a:rPr lang="en-US" smtClean="0"/>
              <a:pPr/>
              <a:t>30</a:t>
            </a:fld>
            <a:endParaRPr lang="en-US" dirty="0"/>
          </a:p>
        </p:txBody>
      </p:sp>
      <p:sp>
        <p:nvSpPr>
          <p:cNvPr id="5" name="Rectangle 4">
            <a:extLst>
              <a:ext uri="{FF2B5EF4-FFF2-40B4-BE49-F238E27FC236}">
                <a16:creationId xmlns:a16="http://schemas.microsoft.com/office/drawing/2014/main" id="{9FEBDB5D-3973-403B-93C3-C656531CDE64}"/>
              </a:ext>
            </a:extLst>
          </p:cNvPr>
          <p:cNvSpPr/>
          <p:nvPr/>
        </p:nvSpPr>
        <p:spPr>
          <a:xfrm>
            <a:off x="105507" y="891540"/>
            <a:ext cx="8889023" cy="2062103"/>
          </a:xfrm>
          <a:prstGeom prst="rect">
            <a:avLst/>
          </a:prstGeom>
        </p:spPr>
        <p:txBody>
          <a:bodyPr wrap="square">
            <a:spAutoFit/>
          </a:bodyPr>
          <a:lstStyle/>
          <a:p>
            <a:pPr marL="285750" indent="-285750">
              <a:buFont typeface="Arial" panose="020B0604020202020204" pitchFamily="34" charset="0"/>
              <a:buChar char="•"/>
            </a:pPr>
            <a:r>
              <a:rPr lang="en-US" sz="1600" dirty="0"/>
              <a:t>In ‘</a:t>
            </a:r>
            <a:r>
              <a:rPr lang="en-US" sz="1600" dirty="0">
                <a:solidFill>
                  <a:srgbClr val="0070C0"/>
                </a:solidFill>
              </a:rPr>
              <a:t>supervised</a:t>
            </a:r>
            <a:r>
              <a:rPr lang="en-US" sz="1600" dirty="0"/>
              <a:t> learning’, the algorithm is fed a set of ‘</a:t>
            </a:r>
            <a:r>
              <a:rPr lang="en-US" sz="1600" dirty="0">
                <a:solidFill>
                  <a:srgbClr val="0070C0"/>
                </a:solidFill>
              </a:rPr>
              <a:t>training</a:t>
            </a:r>
            <a:r>
              <a:rPr lang="en-US" sz="1600" dirty="0"/>
              <a:t>’ data that contains </a:t>
            </a:r>
            <a:r>
              <a:rPr lang="en-US" sz="1600" dirty="0">
                <a:solidFill>
                  <a:srgbClr val="0070C0"/>
                </a:solidFill>
              </a:rPr>
              <a:t>labels</a:t>
            </a:r>
            <a:r>
              <a:rPr lang="en-US" sz="1600" dirty="0"/>
              <a:t> on some portion of the observations.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instance, a data set of transactions may contain </a:t>
            </a:r>
            <a:r>
              <a:rPr lang="en-US" sz="1600" dirty="0">
                <a:solidFill>
                  <a:srgbClr val="0070C0"/>
                </a:solidFill>
              </a:rPr>
              <a:t>labels</a:t>
            </a:r>
            <a:r>
              <a:rPr lang="en-US" sz="1600" dirty="0"/>
              <a:t> on some data points identifying those that are fraudulent and those that are not fraudulent.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algorithm will ‘learn’ a general rule of </a:t>
            </a:r>
            <a:r>
              <a:rPr lang="en-US" sz="1600" dirty="0">
                <a:solidFill>
                  <a:srgbClr val="0070C0"/>
                </a:solidFill>
              </a:rPr>
              <a:t>classification</a:t>
            </a:r>
            <a:r>
              <a:rPr lang="en-US" sz="1600" dirty="0"/>
              <a:t> that it will use to predict the labels for the remaining observations in the data set.</a:t>
            </a:r>
          </a:p>
        </p:txBody>
      </p:sp>
    </p:spTree>
    <p:extLst>
      <p:ext uri="{BB962C8B-B14F-4D97-AF65-F5344CB8AC3E}">
        <p14:creationId xmlns:p14="http://schemas.microsoft.com/office/powerpoint/2010/main" val="1797813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A8E9-B39B-4694-9B82-02400A8A3218}"/>
              </a:ext>
            </a:extLst>
          </p:cNvPr>
          <p:cNvSpPr>
            <a:spLocks noGrp="1"/>
          </p:cNvSpPr>
          <p:nvPr>
            <p:ph type="title"/>
          </p:nvPr>
        </p:nvSpPr>
        <p:spPr/>
        <p:txBody>
          <a:bodyPr/>
          <a:lstStyle/>
          <a:p>
            <a:r>
              <a:rPr lang="en-US" dirty="0"/>
              <a:t>Unsupervised learning</a:t>
            </a:r>
          </a:p>
        </p:txBody>
      </p:sp>
      <p:sp>
        <p:nvSpPr>
          <p:cNvPr id="3" name="Date Placeholder 2">
            <a:extLst>
              <a:ext uri="{FF2B5EF4-FFF2-40B4-BE49-F238E27FC236}">
                <a16:creationId xmlns:a16="http://schemas.microsoft.com/office/drawing/2014/main" id="{4933AC43-79FC-437C-98A5-46782C0738A2}"/>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FB45C809-0489-4946-AE1F-0C4C6374DAF6}"/>
              </a:ext>
            </a:extLst>
          </p:cNvPr>
          <p:cNvSpPr>
            <a:spLocks noGrp="1"/>
          </p:cNvSpPr>
          <p:nvPr>
            <p:ph type="sldNum" sz="quarter" idx="4"/>
          </p:nvPr>
        </p:nvSpPr>
        <p:spPr/>
        <p:txBody>
          <a:bodyPr/>
          <a:lstStyle/>
          <a:p>
            <a:r>
              <a:rPr lang="en-US"/>
              <a:t>Slide no. </a:t>
            </a:r>
            <a:fld id="{7240F3D1-AE27-48C7-9FC9-EF8542F23A88}" type="slidenum">
              <a:rPr lang="en-US" smtClean="0"/>
              <a:pPr/>
              <a:t>31</a:t>
            </a:fld>
            <a:endParaRPr lang="en-US" dirty="0"/>
          </a:p>
        </p:txBody>
      </p:sp>
      <p:sp>
        <p:nvSpPr>
          <p:cNvPr id="5" name="Rectangle 4">
            <a:extLst>
              <a:ext uri="{FF2B5EF4-FFF2-40B4-BE49-F238E27FC236}">
                <a16:creationId xmlns:a16="http://schemas.microsoft.com/office/drawing/2014/main" id="{9A76FE4C-C33D-4FFB-90FB-A9F610A38A5E}"/>
              </a:ext>
            </a:extLst>
          </p:cNvPr>
          <p:cNvSpPr/>
          <p:nvPr/>
        </p:nvSpPr>
        <p:spPr>
          <a:xfrm>
            <a:off x="96714" y="883647"/>
            <a:ext cx="8980783" cy="3785652"/>
          </a:xfrm>
          <a:prstGeom prst="rect">
            <a:avLst/>
          </a:prstGeom>
        </p:spPr>
        <p:txBody>
          <a:bodyPr wrap="square">
            <a:spAutoFit/>
          </a:bodyPr>
          <a:lstStyle/>
          <a:p>
            <a:pPr marL="285750" indent="-285750">
              <a:buFont typeface="Arial" panose="020B0604020202020204" pitchFamily="34" charset="0"/>
              <a:buChar char="•"/>
            </a:pPr>
            <a:r>
              <a:rPr lang="en-US" sz="1600" dirty="0"/>
              <a:t>‘</a:t>
            </a:r>
            <a:r>
              <a:rPr lang="en-US" sz="1600" dirty="0">
                <a:solidFill>
                  <a:srgbClr val="0070C0"/>
                </a:solidFill>
              </a:rPr>
              <a:t>Unsupervised</a:t>
            </a:r>
            <a:r>
              <a:rPr lang="en-US" sz="1600" dirty="0"/>
              <a:t> learning’ refers to situations where the data provided to the algorithm does not contain </a:t>
            </a:r>
            <a:r>
              <a:rPr lang="en-US" sz="1600" dirty="0">
                <a:solidFill>
                  <a:srgbClr val="0070C0"/>
                </a:solidFill>
              </a:rPr>
              <a:t>labels</a:t>
            </a:r>
            <a:r>
              <a:rPr lang="en-US" sz="1600" dirty="0"/>
              <a: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model uses unlabeled input data and allow algorithms to act on that information without guidance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0070C0"/>
                </a:solidFill>
              </a:rPr>
              <a:t>exploratory data analysis - </a:t>
            </a:r>
            <a:r>
              <a:rPr lang="en-US" sz="1600" dirty="0"/>
              <a:t>The algorithm is asked to detect patterns in the data by identifying clusters of observations that depend on similar underlying characteristics.</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For example, an </a:t>
            </a:r>
            <a:r>
              <a:rPr lang="en-US" sz="1600" dirty="0">
                <a:solidFill>
                  <a:srgbClr val="0070C0"/>
                </a:solidFill>
              </a:rPr>
              <a:t>unsupervised</a:t>
            </a:r>
            <a:r>
              <a:rPr lang="en-US" sz="1600" dirty="0"/>
              <a:t> machine learning algorithm could be set up to look for securities that have characteristics similar to an illiquid security that is hard to price.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If it finds an appropriate cluster for the illiquid security, pricing of other securities in the cluster can be used to help price the illiquid security. </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676028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09C8-2121-4D32-AC9F-EC06BCF072D7}"/>
              </a:ext>
            </a:extLst>
          </p:cNvPr>
          <p:cNvSpPr>
            <a:spLocks noGrp="1"/>
          </p:cNvSpPr>
          <p:nvPr>
            <p:ph type="title"/>
          </p:nvPr>
        </p:nvSpPr>
        <p:spPr/>
        <p:txBody>
          <a:bodyPr/>
          <a:lstStyle/>
          <a:p>
            <a:r>
              <a:rPr lang="en-US" dirty="0"/>
              <a:t>Unsupervised learning</a:t>
            </a:r>
          </a:p>
        </p:txBody>
      </p:sp>
      <p:sp>
        <p:nvSpPr>
          <p:cNvPr id="3" name="Date Placeholder 2">
            <a:extLst>
              <a:ext uri="{FF2B5EF4-FFF2-40B4-BE49-F238E27FC236}">
                <a16:creationId xmlns:a16="http://schemas.microsoft.com/office/drawing/2014/main" id="{DFFB3A53-AED3-41DD-B25A-36D5CCF59512}"/>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BBC83104-7CF8-4488-B45F-028F53BE59C1}"/>
              </a:ext>
            </a:extLst>
          </p:cNvPr>
          <p:cNvSpPr>
            <a:spLocks noGrp="1"/>
          </p:cNvSpPr>
          <p:nvPr>
            <p:ph type="sldNum" sz="quarter" idx="4"/>
          </p:nvPr>
        </p:nvSpPr>
        <p:spPr/>
        <p:txBody>
          <a:bodyPr/>
          <a:lstStyle/>
          <a:p>
            <a:r>
              <a:rPr lang="en-US"/>
              <a:t>Slide no. </a:t>
            </a:r>
            <a:fld id="{7240F3D1-AE27-48C7-9FC9-EF8542F23A88}" type="slidenum">
              <a:rPr lang="en-US" smtClean="0"/>
              <a:pPr/>
              <a:t>32</a:t>
            </a:fld>
            <a:endParaRPr lang="en-US" dirty="0"/>
          </a:p>
        </p:txBody>
      </p:sp>
      <p:pic>
        <p:nvPicPr>
          <p:cNvPr id="5" name="Picture 4">
            <a:extLst>
              <a:ext uri="{FF2B5EF4-FFF2-40B4-BE49-F238E27FC236}">
                <a16:creationId xmlns:a16="http://schemas.microsoft.com/office/drawing/2014/main" id="{D2B04195-4993-4343-8C5E-DFD4413BBDFE}"/>
              </a:ext>
            </a:extLst>
          </p:cNvPr>
          <p:cNvPicPr>
            <a:picLocks noChangeAspect="1"/>
          </p:cNvPicPr>
          <p:nvPr/>
        </p:nvPicPr>
        <p:blipFill>
          <a:blip r:embed="rId2"/>
          <a:stretch>
            <a:fillRect/>
          </a:stretch>
        </p:blipFill>
        <p:spPr>
          <a:xfrm>
            <a:off x="228128" y="1015784"/>
            <a:ext cx="3112465" cy="1761095"/>
          </a:xfrm>
          <a:prstGeom prst="rect">
            <a:avLst/>
          </a:prstGeom>
        </p:spPr>
      </p:pic>
      <p:pic>
        <p:nvPicPr>
          <p:cNvPr id="7" name="Picture 6">
            <a:extLst>
              <a:ext uri="{FF2B5EF4-FFF2-40B4-BE49-F238E27FC236}">
                <a16:creationId xmlns:a16="http://schemas.microsoft.com/office/drawing/2014/main" id="{5CD5B501-1E09-451A-B0FB-A726BAE8E95E}"/>
              </a:ext>
            </a:extLst>
          </p:cNvPr>
          <p:cNvPicPr>
            <a:picLocks noChangeAspect="1"/>
          </p:cNvPicPr>
          <p:nvPr/>
        </p:nvPicPr>
        <p:blipFill>
          <a:blip r:embed="rId3"/>
          <a:stretch>
            <a:fillRect/>
          </a:stretch>
        </p:blipFill>
        <p:spPr>
          <a:xfrm>
            <a:off x="4572000" y="1008718"/>
            <a:ext cx="4407860" cy="1744117"/>
          </a:xfrm>
          <a:prstGeom prst="rect">
            <a:avLst/>
          </a:prstGeom>
        </p:spPr>
      </p:pic>
      <p:sp>
        <p:nvSpPr>
          <p:cNvPr id="8" name="Rectangle 7">
            <a:extLst>
              <a:ext uri="{FF2B5EF4-FFF2-40B4-BE49-F238E27FC236}">
                <a16:creationId xmlns:a16="http://schemas.microsoft.com/office/drawing/2014/main" id="{6988C9DF-07FD-41EF-B184-D2ABC363028E}"/>
              </a:ext>
            </a:extLst>
          </p:cNvPr>
          <p:cNvSpPr/>
          <p:nvPr/>
        </p:nvSpPr>
        <p:spPr>
          <a:xfrm>
            <a:off x="124691" y="2926589"/>
            <a:ext cx="4447309" cy="2062103"/>
          </a:xfrm>
          <a:prstGeom prst="rect">
            <a:avLst/>
          </a:prstGeom>
        </p:spPr>
        <p:txBody>
          <a:bodyPr wrap="square">
            <a:spAutoFit/>
          </a:bodyPr>
          <a:lstStyle/>
          <a:p>
            <a:r>
              <a:rPr lang="en-US" sz="1600" dirty="0"/>
              <a:t>Common tasks of unsupervised learning :-</a:t>
            </a:r>
          </a:p>
          <a:p>
            <a:pPr marL="285750" indent="-285750">
              <a:buFont typeface="Arial" panose="020B0604020202020204" pitchFamily="34" charset="0"/>
              <a:buChar char="•"/>
            </a:pPr>
            <a:r>
              <a:rPr lang="en-US" sz="1600" dirty="0"/>
              <a:t>Clustering</a:t>
            </a:r>
          </a:p>
          <a:p>
            <a:pPr marL="285750" indent="-285750">
              <a:buFont typeface="Arial" panose="020B0604020202020204" pitchFamily="34" charset="0"/>
              <a:buChar char="•"/>
            </a:pPr>
            <a:r>
              <a:rPr lang="en-US" sz="1600" dirty="0"/>
              <a:t>representation learning</a:t>
            </a:r>
          </a:p>
          <a:p>
            <a:pPr marL="285750" indent="-285750">
              <a:buFont typeface="Arial" panose="020B0604020202020204" pitchFamily="34" charset="0"/>
              <a:buChar char="•"/>
            </a:pPr>
            <a:r>
              <a:rPr lang="en-US" sz="1600" dirty="0"/>
              <a:t>density estimation</a:t>
            </a:r>
          </a:p>
          <a:p>
            <a:pPr marL="285750" indent="-285750">
              <a:buFont typeface="Arial" panose="020B0604020202020204" pitchFamily="34" charset="0"/>
              <a:buChar char="•"/>
            </a:pPr>
            <a:r>
              <a:rPr lang="en-US" sz="1600" dirty="0">
                <a:highlight>
                  <a:srgbClr val="FFFF00"/>
                </a:highlight>
              </a:rPr>
              <a:t>Aid in exploratory analysis </a:t>
            </a:r>
          </a:p>
          <a:p>
            <a:pPr marL="285750" indent="-285750">
              <a:buFont typeface="Arial" panose="020B0604020202020204" pitchFamily="34" charset="0"/>
              <a:buChar char="•"/>
            </a:pPr>
            <a:r>
              <a:rPr lang="en-US" sz="1600" dirty="0"/>
              <a:t>dimensionality reduction</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9" name="Callout: Line with Border and Accent Bar 8">
            <a:extLst>
              <a:ext uri="{FF2B5EF4-FFF2-40B4-BE49-F238E27FC236}">
                <a16:creationId xmlns:a16="http://schemas.microsoft.com/office/drawing/2014/main" id="{942EC47E-8284-41BD-BFD4-4A9F674970D4}"/>
              </a:ext>
            </a:extLst>
          </p:cNvPr>
          <p:cNvSpPr/>
          <p:nvPr/>
        </p:nvSpPr>
        <p:spPr>
          <a:xfrm>
            <a:off x="4572000" y="3109481"/>
            <a:ext cx="4407860" cy="737129"/>
          </a:xfrm>
          <a:prstGeom prst="accentBorderCallout1">
            <a:avLst>
              <a:gd name="adj1" fmla="val 18750"/>
              <a:gd name="adj2" fmla="val -8333"/>
              <a:gd name="adj3" fmla="val 19954"/>
              <a:gd name="adj4" fmla="val -45688"/>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600" dirty="0"/>
              <a:t>Since no labels are provided, there is no specific way to compare model performance in most unsupervised learning methods.</a:t>
            </a:r>
          </a:p>
        </p:txBody>
      </p:sp>
      <p:sp>
        <p:nvSpPr>
          <p:cNvPr id="10" name="Callout: Line with Border and Accent Bar 9">
            <a:extLst>
              <a:ext uri="{FF2B5EF4-FFF2-40B4-BE49-F238E27FC236}">
                <a16:creationId xmlns:a16="http://schemas.microsoft.com/office/drawing/2014/main" id="{9FC7A456-E0FB-4FBA-A54A-A1CD92BFC693}"/>
              </a:ext>
            </a:extLst>
          </p:cNvPr>
          <p:cNvSpPr/>
          <p:nvPr/>
        </p:nvSpPr>
        <p:spPr>
          <a:xfrm>
            <a:off x="4572000" y="3937123"/>
            <a:ext cx="4407860" cy="737129"/>
          </a:xfrm>
          <a:prstGeom prst="accentBorderCallout1">
            <a:avLst>
              <a:gd name="adj1" fmla="val 18750"/>
              <a:gd name="adj2" fmla="val -8333"/>
              <a:gd name="adj3" fmla="val 19954"/>
              <a:gd name="adj4" fmla="val -45688"/>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600" dirty="0"/>
              <a:t>EASY IN THEORY BUT HARD IN PRACTICE</a:t>
            </a:r>
          </a:p>
        </p:txBody>
      </p:sp>
    </p:spTree>
    <p:extLst>
      <p:ext uri="{BB962C8B-B14F-4D97-AF65-F5344CB8AC3E}">
        <p14:creationId xmlns:p14="http://schemas.microsoft.com/office/powerpoint/2010/main" val="2849997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06AC-C5B6-42D7-A948-D423CE892A6F}"/>
              </a:ext>
            </a:extLst>
          </p:cNvPr>
          <p:cNvSpPr>
            <a:spLocks noGrp="1"/>
          </p:cNvSpPr>
          <p:nvPr>
            <p:ph type="title"/>
          </p:nvPr>
        </p:nvSpPr>
        <p:spPr/>
        <p:txBody>
          <a:bodyPr/>
          <a:lstStyle/>
          <a:p>
            <a:r>
              <a:rPr lang="en-US" dirty="0"/>
              <a:t>Human eye and clustering</a:t>
            </a:r>
          </a:p>
        </p:txBody>
      </p:sp>
      <p:sp>
        <p:nvSpPr>
          <p:cNvPr id="3" name="Date Placeholder 2">
            <a:extLst>
              <a:ext uri="{FF2B5EF4-FFF2-40B4-BE49-F238E27FC236}">
                <a16:creationId xmlns:a16="http://schemas.microsoft.com/office/drawing/2014/main" id="{5B8B08CD-AFDB-464E-B1B5-07BC9C591667}"/>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BC9880A2-FE1F-40BB-B3BC-E059A2677333}"/>
              </a:ext>
            </a:extLst>
          </p:cNvPr>
          <p:cNvSpPr>
            <a:spLocks noGrp="1"/>
          </p:cNvSpPr>
          <p:nvPr>
            <p:ph type="sldNum" sz="quarter" idx="4"/>
          </p:nvPr>
        </p:nvSpPr>
        <p:spPr/>
        <p:txBody>
          <a:bodyPr/>
          <a:lstStyle/>
          <a:p>
            <a:r>
              <a:rPr lang="en-US"/>
              <a:t>Slide no. </a:t>
            </a:r>
            <a:fld id="{7240F3D1-AE27-48C7-9FC9-EF8542F23A88}" type="slidenum">
              <a:rPr lang="en-US" smtClean="0"/>
              <a:pPr/>
              <a:t>33</a:t>
            </a:fld>
            <a:endParaRPr lang="en-US" dirty="0"/>
          </a:p>
        </p:txBody>
      </p:sp>
      <p:pic>
        <p:nvPicPr>
          <p:cNvPr id="5" name="Picture 4">
            <a:extLst>
              <a:ext uri="{FF2B5EF4-FFF2-40B4-BE49-F238E27FC236}">
                <a16:creationId xmlns:a16="http://schemas.microsoft.com/office/drawing/2014/main" id="{85C304DE-6731-465C-B6FB-DFCC519F60F9}"/>
              </a:ext>
            </a:extLst>
          </p:cNvPr>
          <p:cNvPicPr>
            <a:picLocks noChangeAspect="1"/>
          </p:cNvPicPr>
          <p:nvPr/>
        </p:nvPicPr>
        <p:blipFill>
          <a:blip r:embed="rId2"/>
          <a:stretch>
            <a:fillRect/>
          </a:stretch>
        </p:blipFill>
        <p:spPr>
          <a:xfrm>
            <a:off x="64344" y="971746"/>
            <a:ext cx="5419406" cy="3719200"/>
          </a:xfrm>
          <a:prstGeom prst="rect">
            <a:avLst/>
          </a:prstGeom>
        </p:spPr>
      </p:pic>
      <p:sp>
        <p:nvSpPr>
          <p:cNvPr id="6" name="Callout: Line with Border and Accent Bar 5">
            <a:extLst>
              <a:ext uri="{FF2B5EF4-FFF2-40B4-BE49-F238E27FC236}">
                <a16:creationId xmlns:a16="http://schemas.microsoft.com/office/drawing/2014/main" id="{8CD435EC-8B8C-4651-A98D-0DFEEB67D46C}"/>
              </a:ext>
            </a:extLst>
          </p:cNvPr>
          <p:cNvSpPr/>
          <p:nvPr/>
        </p:nvSpPr>
        <p:spPr>
          <a:xfrm>
            <a:off x="5568176" y="971746"/>
            <a:ext cx="3511480" cy="1244477"/>
          </a:xfrm>
          <a:prstGeom prst="accentBorderCallout1">
            <a:avLst>
              <a:gd name="adj1" fmla="val 18750"/>
              <a:gd name="adj2" fmla="val -8333"/>
              <a:gd name="adj3" fmla="val 19954"/>
              <a:gd name="adj4" fmla="val -45688"/>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1600" dirty="0"/>
              <a:t>Human eye can easily pick the clusters here depicted in 2D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Easy !!!</a:t>
            </a:r>
          </a:p>
        </p:txBody>
      </p:sp>
    </p:spTree>
    <p:extLst>
      <p:ext uri="{BB962C8B-B14F-4D97-AF65-F5344CB8AC3E}">
        <p14:creationId xmlns:p14="http://schemas.microsoft.com/office/powerpoint/2010/main" val="3256671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3907-A0EA-40FB-A9C3-1D48CF6D7BFD}"/>
              </a:ext>
            </a:extLst>
          </p:cNvPr>
          <p:cNvSpPr>
            <a:spLocks noGrp="1"/>
          </p:cNvSpPr>
          <p:nvPr>
            <p:ph type="title"/>
          </p:nvPr>
        </p:nvSpPr>
        <p:spPr/>
        <p:txBody>
          <a:bodyPr/>
          <a:lstStyle/>
          <a:p>
            <a:r>
              <a:rPr lang="en-US" dirty="0"/>
              <a:t>Results by various clustering techniques</a:t>
            </a:r>
          </a:p>
        </p:txBody>
      </p:sp>
      <p:sp>
        <p:nvSpPr>
          <p:cNvPr id="3" name="Date Placeholder 2">
            <a:extLst>
              <a:ext uri="{FF2B5EF4-FFF2-40B4-BE49-F238E27FC236}">
                <a16:creationId xmlns:a16="http://schemas.microsoft.com/office/drawing/2014/main" id="{DC5DF54E-14B5-4895-934F-EC649574DDF9}"/>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E6982FAF-7186-49E4-91F6-B6C0596080A2}"/>
              </a:ext>
            </a:extLst>
          </p:cNvPr>
          <p:cNvSpPr>
            <a:spLocks noGrp="1"/>
          </p:cNvSpPr>
          <p:nvPr>
            <p:ph type="sldNum" sz="quarter" idx="4"/>
          </p:nvPr>
        </p:nvSpPr>
        <p:spPr/>
        <p:txBody>
          <a:bodyPr/>
          <a:lstStyle/>
          <a:p>
            <a:r>
              <a:rPr lang="en-US"/>
              <a:t>Slide no. </a:t>
            </a:r>
            <a:fld id="{7240F3D1-AE27-48C7-9FC9-EF8542F23A88}" type="slidenum">
              <a:rPr lang="en-US" smtClean="0"/>
              <a:pPr/>
              <a:t>34</a:t>
            </a:fld>
            <a:endParaRPr lang="en-US" dirty="0"/>
          </a:p>
        </p:txBody>
      </p:sp>
      <p:pic>
        <p:nvPicPr>
          <p:cNvPr id="5" name="Picture 4">
            <a:extLst>
              <a:ext uri="{FF2B5EF4-FFF2-40B4-BE49-F238E27FC236}">
                <a16:creationId xmlns:a16="http://schemas.microsoft.com/office/drawing/2014/main" id="{5CF12479-70F5-49AC-A704-1CC49A9821BD}"/>
              </a:ext>
            </a:extLst>
          </p:cNvPr>
          <p:cNvPicPr>
            <a:picLocks noChangeAspect="1"/>
          </p:cNvPicPr>
          <p:nvPr/>
        </p:nvPicPr>
        <p:blipFill>
          <a:blip r:embed="rId2"/>
          <a:stretch>
            <a:fillRect/>
          </a:stretch>
        </p:blipFill>
        <p:spPr>
          <a:xfrm>
            <a:off x="411746" y="973550"/>
            <a:ext cx="2062067" cy="1419614"/>
          </a:xfrm>
          <a:prstGeom prst="rect">
            <a:avLst/>
          </a:prstGeom>
        </p:spPr>
      </p:pic>
      <p:pic>
        <p:nvPicPr>
          <p:cNvPr id="6" name="Picture 5">
            <a:extLst>
              <a:ext uri="{FF2B5EF4-FFF2-40B4-BE49-F238E27FC236}">
                <a16:creationId xmlns:a16="http://schemas.microsoft.com/office/drawing/2014/main" id="{A077C24B-C043-48B0-B043-7D4F53DF9B2C}"/>
              </a:ext>
            </a:extLst>
          </p:cNvPr>
          <p:cNvPicPr>
            <a:picLocks noChangeAspect="1"/>
          </p:cNvPicPr>
          <p:nvPr/>
        </p:nvPicPr>
        <p:blipFill>
          <a:blip r:embed="rId3"/>
          <a:stretch>
            <a:fillRect/>
          </a:stretch>
        </p:blipFill>
        <p:spPr>
          <a:xfrm>
            <a:off x="2579334" y="983454"/>
            <a:ext cx="2033294" cy="1399806"/>
          </a:xfrm>
          <a:prstGeom prst="rect">
            <a:avLst/>
          </a:prstGeom>
        </p:spPr>
      </p:pic>
      <p:sp>
        <p:nvSpPr>
          <p:cNvPr id="7" name="TextBox 6">
            <a:extLst>
              <a:ext uri="{FF2B5EF4-FFF2-40B4-BE49-F238E27FC236}">
                <a16:creationId xmlns:a16="http://schemas.microsoft.com/office/drawing/2014/main" id="{5BB1716A-7338-4842-889A-AF9DF08F9796}"/>
              </a:ext>
            </a:extLst>
          </p:cNvPr>
          <p:cNvSpPr txBox="1"/>
          <p:nvPr/>
        </p:nvSpPr>
        <p:spPr>
          <a:xfrm>
            <a:off x="-65027" y="2186454"/>
            <a:ext cx="2564307" cy="246221"/>
          </a:xfrm>
          <a:prstGeom prst="rect">
            <a:avLst/>
          </a:prstGeom>
          <a:noFill/>
        </p:spPr>
        <p:txBody>
          <a:bodyPr wrap="square" rtlCol="0">
            <a:spAutoFit/>
          </a:bodyPr>
          <a:lstStyle/>
          <a:p>
            <a:pPr algn="ctr"/>
            <a:r>
              <a:rPr lang="en-US" sz="1000" dirty="0"/>
              <a:t>Kmeans results</a:t>
            </a:r>
          </a:p>
        </p:txBody>
      </p:sp>
      <p:sp>
        <p:nvSpPr>
          <p:cNvPr id="8" name="TextBox 7">
            <a:extLst>
              <a:ext uri="{FF2B5EF4-FFF2-40B4-BE49-F238E27FC236}">
                <a16:creationId xmlns:a16="http://schemas.microsoft.com/office/drawing/2014/main" id="{D56F6F65-85A7-4110-AC3D-28D830F9568F}"/>
              </a:ext>
            </a:extLst>
          </p:cNvPr>
          <p:cNvSpPr txBox="1"/>
          <p:nvPr/>
        </p:nvSpPr>
        <p:spPr>
          <a:xfrm>
            <a:off x="2294869" y="2178971"/>
            <a:ext cx="2277131" cy="246221"/>
          </a:xfrm>
          <a:prstGeom prst="rect">
            <a:avLst/>
          </a:prstGeom>
          <a:noFill/>
        </p:spPr>
        <p:txBody>
          <a:bodyPr wrap="square" rtlCol="0">
            <a:spAutoFit/>
          </a:bodyPr>
          <a:lstStyle/>
          <a:p>
            <a:pPr algn="ctr"/>
            <a:r>
              <a:rPr lang="en-US" sz="1000" dirty="0"/>
              <a:t>AffinityPropagation</a:t>
            </a:r>
          </a:p>
        </p:txBody>
      </p:sp>
      <p:pic>
        <p:nvPicPr>
          <p:cNvPr id="9" name="Picture 8">
            <a:extLst>
              <a:ext uri="{FF2B5EF4-FFF2-40B4-BE49-F238E27FC236}">
                <a16:creationId xmlns:a16="http://schemas.microsoft.com/office/drawing/2014/main" id="{302F9CA5-6A33-404B-A037-2472B2FA1E7D}"/>
              </a:ext>
            </a:extLst>
          </p:cNvPr>
          <p:cNvPicPr>
            <a:picLocks noChangeAspect="1"/>
          </p:cNvPicPr>
          <p:nvPr/>
        </p:nvPicPr>
        <p:blipFill>
          <a:blip r:embed="rId4"/>
          <a:stretch>
            <a:fillRect/>
          </a:stretch>
        </p:blipFill>
        <p:spPr>
          <a:xfrm>
            <a:off x="4718148" y="987270"/>
            <a:ext cx="1962627" cy="1395990"/>
          </a:xfrm>
          <a:prstGeom prst="rect">
            <a:avLst/>
          </a:prstGeom>
        </p:spPr>
      </p:pic>
      <p:sp>
        <p:nvSpPr>
          <p:cNvPr id="10" name="TextBox 9">
            <a:extLst>
              <a:ext uri="{FF2B5EF4-FFF2-40B4-BE49-F238E27FC236}">
                <a16:creationId xmlns:a16="http://schemas.microsoft.com/office/drawing/2014/main" id="{B4499E6B-CF84-49BE-902E-0E9313BEC1CD}"/>
              </a:ext>
            </a:extLst>
          </p:cNvPr>
          <p:cNvSpPr txBox="1"/>
          <p:nvPr/>
        </p:nvSpPr>
        <p:spPr>
          <a:xfrm>
            <a:off x="4572000" y="2173255"/>
            <a:ext cx="2277131" cy="246221"/>
          </a:xfrm>
          <a:prstGeom prst="rect">
            <a:avLst/>
          </a:prstGeom>
          <a:noFill/>
        </p:spPr>
        <p:txBody>
          <a:bodyPr wrap="square" rtlCol="0">
            <a:spAutoFit/>
          </a:bodyPr>
          <a:lstStyle/>
          <a:p>
            <a:pPr algn="ctr"/>
            <a:r>
              <a:rPr lang="en-US" sz="1000" dirty="0"/>
              <a:t>Hierarchical agglomerative clustering</a:t>
            </a:r>
          </a:p>
        </p:txBody>
      </p:sp>
      <p:pic>
        <p:nvPicPr>
          <p:cNvPr id="11" name="Picture 10">
            <a:extLst>
              <a:ext uri="{FF2B5EF4-FFF2-40B4-BE49-F238E27FC236}">
                <a16:creationId xmlns:a16="http://schemas.microsoft.com/office/drawing/2014/main" id="{8493CABC-2C00-4263-899F-2253ED62A87E}"/>
              </a:ext>
            </a:extLst>
          </p:cNvPr>
          <p:cNvPicPr>
            <a:picLocks noChangeAspect="1"/>
          </p:cNvPicPr>
          <p:nvPr/>
        </p:nvPicPr>
        <p:blipFill>
          <a:blip r:embed="rId5"/>
          <a:stretch>
            <a:fillRect/>
          </a:stretch>
        </p:blipFill>
        <p:spPr>
          <a:xfrm>
            <a:off x="6786295" y="992146"/>
            <a:ext cx="1877113" cy="1377122"/>
          </a:xfrm>
          <a:prstGeom prst="rect">
            <a:avLst/>
          </a:prstGeom>
        </p:spPr>
      </p:pic>
      <p:sp>
        <p:nvSpPr>
          <p:cNvPr id="12" name="TextBox 11">
            <a:extLst>
              <a:ext uri="{FF2B5EF4-FFF2-40B4-BE49-F238E27FC236}">
                <a16:creationId xmlns:a16="http://schemas.microsoft.com/office/drawing/2014/main" id="{512BB0E3-5A35-439C-AE53-2409EBA98CCC}"/>
              </a:ext>
            </a:extLst>
          </p:cNvPr>
          <p:cNvSpPr txBox="1"/>
          <p:nvPr/>
        </p:nvSpPr>
        <p:spPr>
          <a:xfrm>
            <a:off x="6786294" y="2157866"/>
            <a:ext cx="1877113" cy="246221"/>
          </a:xfrm>
          <a:prstGeom prst="rect">
            <a:avLst/>
          </a:prstGeom>
          <a:noFill/>
        </p:spPr>
        <p:txBody>
          <a:bodyPr wrap="square" rtlCol="0">
            <a:spAutoFit/>
          </a:bodyPr>
          <a:lstStyle/>
          <a:p>
            <a:pPr algn="ctr"/>
            <a:r>
              <a:rPr lang="en-US" sz="1000" dirty="0"/>
              <a:t>BIRCH (good for speed)</a:t>
            </a:r>
          </a:p>
        </p:txBody>
      </p:sp>
      <p:pic>
        <p:nvPicPr>
          <p:cNvPr id="13" name="Picture 12">
            <a:extLst>
              <a:ext uri="{FF2B5EF4-FFF2-40B4-BE49-F238E27FC236}">
                <a16:creationId xmlns:a16="http://schemas.microsoft.com/office/drawing/2014/main" id="{0C599C5A-B410-4B6D-AEE8-8F2099B8E05A}"/>
              </a:ext>
            </a:extLst>
          </p:cNvPr>
          <p:cNvPicPr>
            <a:picLocks noChangeAspect="1"/>
          </p:cNvPicPr>
          <p:nvPr/>
        </p:nvPicPr>
        <p:blipFill>
          <a:blip r:embed="rId6"/>
          <a:stretch>
            <a:fillRect/>
          </a:stretch>
        </p:blipFill>
        <p:spPr>
          <a:xfrm>
            <a:off x="411746" y="2690075"/>
            <a:ext cx="2062067" cy="1515898"/>
          </a:xfrm>
          <a:prstGeom prst="rect">
            <a:avLst/>
          </a:prstGeom>
        </p:spPr>
      </p:pic>
      <p:sp>
        <p:nvSpPr>
          <p:cNvPr id="14" name="TextBox 13">
            <a:extLst>
              <a:ext uri="{FF2B5EF4-FFF2-40B4-BE49-F238E27FC236}">
                <a16:creationId xmlns:a16="http://schemas.microsoft.com/office/drawing/2014/main" id="{C9C7BC39-8E71-4666-A436-CAC28A5846B6}"/>
              </a:ext>
            </a:extLst>
          </p:cNvPr>
          <p:cNvSpPr txBox="1"/>
          <p:nvPr/>
        </p:nvSpPr>
        <p:spPr>
          <a:xfrm>
            <a:off x="383097" y="3971790"/>
            <a:ext cx="1972594" cy="246221"/>
          </a:xfrm>
          <a:prstGeom prst="rect">
            <a:avLst/>
          </a:prstGeom>
          <a:noFill/>
        </p:spPr>
        <p:txBody>
          <a:bodyPr wrap="square" rtlCol="0">
            <a:spAutoFit/>
          </a:bodyPr>
          <a:lstStyle/>
          <a:p>
            <a:pPr algn="ctr"/>
            <a:r>
              <a:rPr lang="en-US" sz="1000" dirty="0"/>
              <a:t>SpectralClustering (uses kmeans)</a:t>
            </a:r>
          </a:p>
        </p:txBody>
      </p:sp>
      <p:pic>
        <p:nvPicPr>
          <p:cNvPr id="15" name="Picture 14">
            <a:extLst>
              <a:ext uri="{FF2B5EF4-FFF2-40B4-BE49-F238E27FC236}">
                <a16:creationId xmlns:a16="http://schemas.microsoft.com/office/drawing/2014/main" id="{3F6F5B0C-797B-4272-BCEA-68F4CAC8CDDF}"/>
              </a:ext>
            </a:extLst>
          </p:cNvPr>
          <p:cNvPicPr>
            <a:picLocks noChangeAspect="1"/>
          </p:cNvPicPr>
          <p:nvPr/>
        </p:nvPicPr>
        <p:blipFill>
          <a:blip r:embed="rId7"/>
          <a:stretch>
            <a:fillRect/>
          </a:stretch>
        </p:blipFill>
        <p:spPr>
          <a:xfrm>
            <a:off x="2579334" y="2706787"/>
            <a:ext cx="2033294" cy="1482150"/>
          </a:xfrm>
          <a:prstGeom prst="rect">
            <a:avLst/>
          </a:prstGeom>
        </p:spPr>
      </p:pic>
      <p:sp>
        <p:nvSpPr>
          <p:cNvPr id="16" name="TextBox 15">
            <a:extLst>
              <a:ext uri="{FF2B5EF4-FFF2-40B4-BE49-F238E27FC236}">
                <a16:creationId xmlns:a16="http://schemas.microsoft.com/office/drawing/2014/main" id="{7F4A046B-E841-439B-9A86-B46397B220A8}"/>
              </a:ext>
            </a:extLst>
          </p:cNvPr>
          <p:cNvSpPr txBox="1"/>
          <p:nvPr/>
        </p:nvSpPr>
        <p:spPr>
          <a:xfrm>
            <a:off x="2625771" y="3959752"/>
            <a:ext cx="1883123" cy="246221"/>
          </a:xfrm>
          <a:prstGeom prst="rect">
            <a:avLst/>
          </a:prstGeom>
          <a:noFill/>
        </p:spPr>
        <p:txBody>
          <a:bodyPr wrap="square" rtlCol="0">
            <a:spAutoFit/>
          </a:bodyPr>
          <a:lstStyle/>
          <a:p>
            <a:pPr algn="ctr"/>
            <a:r>
              <a:rPr lang="en-US" sz="1000" dirty="0" err="1"/>
              <a:t>Meanshift</a:t>
            </a:r>
            <a:r>
              <a:rPr lang="en-US" sz="1000" dirty="0"/>
              <a:t> (uses kmeans)</a:t>
            </a:r>
          </a:p>
        </p:txBody>
      </p:sp>
      <p:pic>
        <p:nvPicPr>
          <p:cNvPr id="17" name="Picture 16">
            <a:extLst>
              <a:ext uri="{FF2B5EF4-FFF2-40B4-BE49-F238E27FC236}">
                <a16:creationId xmlns:a16="http://schemas.microsoft.com/office/drawing/2014/main" id="{C09C22CC-B1EC-4D94-BE31-C9928E000BE4}"/>
              </a:ext>
            </a:extLst>
          </p:cNvPr>
          <p:cNvPicPr>
            <a:picLocks noChangeAspect="1"/>
          </p:cNvPicPr>
          <p:nvPr/>
        </p:nvPicPr>
        <p:blipFill>
          <a:blip r:embed="rId8"/>
          <a:stretch>
            <a:fillRect/>
          </a:stretch>
        </p:blipFill>
        <p:spPr>
          <a:xfrm>
            <a:off x="4797652" y="2690075"/>
            <a:ext cx="1883123" cy="1514194"/>
          </a:xfrm>
          <a:prstGeom prst="rect">
            <a:avLst/>
          </a:prstGeom>
        </p:spPr>
      </p:pic>
      <p:sp>
        <p:nvSpPr>
          <p:cNvPr id="18" name="TextBox 17">
            <a:extLst>
              <a:ext uri="{FF2B5EF4-FFF2-40B4-BE49-F238E27FC236}">
                <a16:creationId xmlns:a16="http://schemas.microsoft.com/office/drawing/2014/main" id="{7184A8D5-B5B6-4672-8C87-305FE0901F2E}"/>
              </a:ext>
            </a:extLst>
          </p:cNvPr>
          <p:cNvSpPr txBox="1"/>
          <p:nvPr/>
        </p:nvSpPr>
        <p:spPr>
          <a:xfrm>
            <a:off x="4797652" y="3971790"/>
            <a:ext cx="1854474" cy="230832"/>
          </a:xfrm>
          <a:prstGeom prst="rect">
            <a:avLst/>
          </a:prstGeom>
          <a:noFill/>
        </p:spPr>
        <p:txBody>
          <a:bodyPr wrap="square" rtlCol="0">
            <a:spAutoFit/>
          </a:bodyPr>
          <a:lstStyle/>
          <a:p>
            <a:pPr algn="ctr"/>
            <a:r>
              <a:rPr lang="en-US" sz="900" dirty="0"/>
              <a:t>DBSCAN (best of the lot)</a:t>
            </a:r>
          </a:p>
        </p:txBody>
      </p:sp>
      <p:sp>
        <p:nvSpPr>
          <p:cNvPr id="21" name="Explosion: 8 Points 20">
            <a:extLst>
              <a:ext uri="{FF2B5EF4-FFF2-40B4-BE49-F238E27FC236}">
                <a16:creationId xmlns:a16="http://schemas.microsoft.com/office/drawing/2014/main" id="{64CCA7F4-69E5-42E2-BF07-4235B28A9E0D}"/>
              </a:ext>
            </a:extLst>
          </p:cNvPr>
          <p:cNvSpPr/>
          <p:nvPr/>
        </p:nvSpPr>
        <p:spPr>
          <a:xfrm>
            <a:off x="6865799" y="2750418"/>
            <a:ext cx="1947746" cy="1377122"/>
          </a:xfrm>
          <a:prstGeom prst="irregularSeal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What makes it so hard?</a:t>
            </a:r>
          </a:p>
        </p:txBody>
      </p:sp>
    </p:spTree>
    <p:extLst>
      <p:ext uri="{BB962C8B-B14F-4D97-AF65-F5344CB8AC3E}">
        <p14:creationId xmlns:p14="http://schemas.microsoft.com/office/powerpoint/2010/main" val="1470435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688C-C1B6-404C-BC79-1A710A756A76}"/>
              </a:ext>
            </a:extLst>
          </p:cNvPr>
          <p:cNvSpPr>
            <a:spLocks noGrp="1"/>
          </p:cNvSpPr>
          <p:nvPr>
            <p:ph type="title"/>
          </p:nvPr>
        </p:nvSpPr>
        <p:spPr/>
        <p:txBody>
          <a:bodyPr/>
          <a:lstStyle/>
          <a:p>
            <a:r>
              <a:rPr lang="en-US" dirty="0"/>
              <a:t>What does clustering mean?</a:t>
            </a:r>
          </a:p>
        </p:txBody>
      </p:sp>
      <p:sp>
        <p:nvSpPr>
          <p:cNvPr id="3" name="Date Placeholder 2">
            <a:extLst>
              <a:ext uri="{FF2B5EF4-FFF2-40B4-BE49-F238E27FC236}">
                <a16:creationId xmlns:a16="http://schemas.microsoft.com/office/drawing/2014/main" id="{38982498-D3E7-4A9A-9514-ACB564D04B8F}"/>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AA711F42-0858-4BE0-96C3-B98758558D52}"/>
              </a:ext>
            </a:extLst>
          </p:cNvPr>
          <p:cNvSpPr>
            <a:spLocks noGrp="1"/>
          </p:cNvSpPr>
          <p:nvPr>
            <p:ph type="sldNum" sz="quarter" idx="4"/>
          </p:nvPr>
        </p:nvSpPr>
        <p:spPr/>
        <p:txBody>
          <a:bodyPr/>
          <a:lstStyle/>
          <a:p>
            <a:r>
              <a:rPr lang="en-US"/>
              <a:t>Slide no. </a:t>
            </a:r>
            <a:fld id="{7240F3D1-AE27-48C7-9FC9-EF8542F23A88}" type="slidenum">
              <a:rPr lang="en-US" smtClean="0"/>
              <a:pPr/>
              <a:t>35</a:t>
            </a:fld>
            <a:endParaRPr lang="en-US" dirty="0"/>
          </a:p>
        </p:txBody>
      </p:sp>
      <p:sp>
        <p:nvSpPr>
          <p:cNvPr id="5" name="Rectangle 4">
            <a:extLst>
              <a:ext uri="{FF2B5EF4-FFF2-40B4-BE49-F238E27FC236}">
                <a16:creationId xmlns:a16="http://schemas.microsoft.com/office/drawing/2014/main" id="{477A0026-33E8-436C-B69D-5E8454392937}"/>
              </a:ext>
            </a:extLst>
          </p:cNvPr>
          <p:cNvSpPr/>
          <p:nvPr/>
        </p:nvSpPr>
        <p:spPr>
          <a:xfrm>
            <a:off x="96714" y="883647"/>
            <a:ext cx="8980783" cy="2308324"/>
          </a:xfrm>
          <a:prstGeom prst="rect">
            <a:avLst/>
          </a:prstGeom>
        </p:spPr>
        <p:txBody>
          <a:bodyPr wrap="square">
            <a:spAutoFit/>
          </a:bodyPr>
          <a:lstStyle/>
          <a:p>
            <a:pPr marL="285750" indent="-285750">
              <a:buFont typeface="Arial" panose="020B0604020202020204" pitchFamily="34" charset="0"/>
              <a:buChar char="•"/>
            </a:pPr>
            <a:r>
              <a:rPr lang="en-US" sz="1600" dirty="0"/>
              <a:t>Useful method for EDA</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Clusters need not be spherical/ ball (convex) shape</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Not every point is in a cluster, REAL data has noise</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Clusters are dense areas separated by less dense areas</a:t>
            </a:r>
          </a:p>
          <a:p>
            <a:pPr marL="1200150" lvl="2"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258284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B2F2-C5A7-4AD1-8363-6E68812E918D}"/>
              </a:ext>
            </a:extLst>
          </p:cNvPr>
          <p:cNvSpPr>
            <a:spLocks noGrp="1"/>
          </p:cNvSpPr>
          <p:nvPr>
            <p:ph type="title"/>
          </p:nvPr>
        </p:nvSpPr>
        <p:spPr/>
        <p:txBody>
          <a:bodyPr/>
          <a:lstStyle/>
          <a:p>
            <a:r>
              <a:rPr lang="en-US" dirty="0"/>
              <a:t>Few tips on clustering</a:t>
            </a:r>
          </a:p>
        </p:txBody>
      </p:sp>
      <p:sp>
        <p:nvSpPr>
          <p:cNvPr id="3" name="Date Placeholder 2">
            <a:extLst>
              <a:ext uri="{FF2B5EF4-FFF2-40B4-BE49-F238E27FC236}">
                <a16:creationId xmlns:a16="http://schemas.microsoft.com/office/drawing/2014/main" id="{B206582C-5A11-4DA8-8897-BEE89B69DD61}"/>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822CFF8D-1F3A-4D58-94AC-1A3EB6C9451E}"/>
              </a:ext>
            </a:extLst>
          </p:cNvPr>
          <p:cNvSpPr>
            <a:spLocks noGrp="1"/>
          </p:cNvSpPr>
          <p:nvPr>
            <p:ph type="sldNum" sz="quarter" idx="4"/>
          </p:nvPr>
        </p:nvSpPr>
        <p:spPr/>
        <p:txBody>
          <a:bodyPr/>
          <a:lstStyle/>
          <a:p>
            <a:r>
              <a:rPr lang="en-US"/>
              <a:t>Slide no. </a:t>
            </a:r>
            <a:fld id="{7240F3D1-AE27-48C7-9FC9-EF8542F23A88}" type="slidenum">
              <a:rPr lang="en-US" smtClean="0"/>
              <a:pPr/>
              <a:t>36</a:t>
            </a:fld>
            <a:endParaRPr lang="en-US" dirty="0"/>
          </a:p>
        </p:txBody>
      </p:sp>
      <p:sp>
        <p:nvSpPr>
          <p:cNvPr id="6" name="Rectangle 5">
            <a:extLst>
              <a:ext uri="{FF2B5EF4-FFF2-40B4-BE49-F238E27FC236}">
                <a16:creationId xmlns:a16="http://schemas.microsoft.com/office/drawing/2014/main" id="{F429F002-228A-4D2C-BEC2-7F556A75FAD3}"/>
              </a:ext>
            </a:extLst>
          </p:cNvPr>
          <p:cNvSpPr/>
          <p:nvPr/>
        </p:nvSpPr>
        <p:spPr>
          <a:xfrm>
            <a:off x="96714" y="883647"/>
            <a:ext cx="8980783" cy="3046988"/>
          </a:xfrm>
          <a:prstGeom prst="rect">
            <a:avLst/>
          </a:prstGeom>
        </p:spPr>
        <p:txBody>
          <a:bodyPr wrap="square">
            <a:spAutoFit/>
          </a:bodyPr>
          <a:lstStyle/>
          <a:p>
            <a:pPr marL="285750" indent="-285750">
              <a:buFont typeface="Arial" panose="020B0604020202020204" pitchFamily="34" charset="0"/>
              <a:buChar char="•"/>
            </a:pPr>
            <a:r>
              <a:rPr lang="en-US" sz="1600" dirty="0"/>
              <a:t>First step </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K-means </a:t>
            </a:r>
            <a:r>
              <a:rPr lang="en-US" sz="1600" dirty="0">
                <a:highlight>
                  <a:srgbClr val="FFFF00"/>
                </a:highlight>
              </a:rPr>
              <a:t>shouldn’t</a:t>
            </a:r>
            <a:r>
              <a:rPr lang="en-US" sz="1600" dirty="0"/>
              <a:t> be the </a:t>
            </a:r>
            <a:r>
              <a:rPr lang="en-US" sz="1600" dirty="0">
                <a:highlight>
                  <a:srgbClr val="FFFF00"/>
                </a:highlight>
              </a:rPr>
              <a:t>1</a:t>
            </a:r>
            <a:r>
              <a:rPr lang="en-US" sz="1600" baseline="30000" dirty="0">
                <a:highlight>
                  <a:srgbClr val="FFFF00"/>
                </a:highlight>
              </a:rPr>
              <a:t>st</a:t>
            </a:r>
            <a:r>
              <a:rPr lang="en-US" sz="1600" dirty="0">
                <a:highlight>
                  <a:srgbClr val="FFFF00"/>
                </a:highlight>
              </a:rPr>
              <a:t> </a:t>
            </a:r>
            <a:r>
              <a:rPr lang="en-US" sz="1600" dirty="0"/>
              <a:t> choice for the clustering exercise</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K-means </a:t>
            </a:r>
            <a:r>
              <a:rPr lang="en-US" sz="1600" dirty="0">
                <a:highlight>
                  <a:srgbClr val="FFFF00"/>
                </a:highlight>
              </a:rPr>
              <a:t>shouldn’t</a:t>
            </a:r>
            <a:r>
              <a:rPr lang="en-US" sz="1600" dirty="0"/>
              <a:t> be the </a:t>
            </a:r>
            <a:r>
              <a:rPr lang="en-US" sz="1600" dirty="0">
                <a:highlight>
                  <a:srgbClr val="FFFF00"/>
                </a:highlight>
              </a:rPr>
              <a:t>2</a:t>
            </a:r>
            <a:r>
              <a:rPr lang="en-US" sz="1600" baseline="30000" dirty="0">
                <a:highlight>
                  <a:srgbClr val="FFFF00"/>
                </a:highlight>
              </a:rPr>
              <a:t>nd</a:t>
            </a:r>
            <a:r>
              <a:rPr lang="en-US" sz="1600" dirty="0">
                <a:highlight>
                  <a:srgbClr val="FFFF00"/>
                </a:highlight>
              </a:rPr>
              <a:t> </a:t>
            </a:r>
            <a:r>
              <a:rPr lang="en-US" sz="1600" dirty="0"/>
              <a:t> choice for the clustering exercise, either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Decide on what the goal of clustering is </a:t>
            </a:r>
          </a:p>
          <a:p>
            <a:pPr marL="1200150" lvl="2" indent="-285750">
              <a:buFont typeface="Arial" panose="020B0604020202020204" pitchFamily="34" charset="0"/>
              <a:buChar char="•"/>
            </a:pPr>
            <a:r>
              <a:rPr lang="en-US" sz="1600" dirty="0"/>
              <a:t>If the goal is to perform EDA (understand data – shapes, distinct groups)</a:t>
            </a:r>
          </a:p>
          <a:p>
            <a:pPr marL="1657350" lvl="3" indent="-285750">
              <a:buFont typeface="Arial" panose="020B0604020202020204" pitchFamily="34" charset="0"/>
              <a:buChar char="•"/>
            </a:pPr>
            <a:r>
              <a:rPr lang="en-US" sz="1600" dirty="0"/>
              <a:t>Start with DBSCAN or HDBSCAN</a:t>
            </a:r>
          </a:p>
          <a:p>
            <a:pPr marL="742950" lvl="1" indent="-285750">
              <a:buFont typeface="Arial" panose="020B0604020202020204" pitchFamily="34" charset="0"/>
              <a:buChar char="•"/>
            </a:pPr>
            <a:endParaRPr lang="en-US" sz="1600" dirty="0"/>
          </a:p>
          <a:p>
            <a:pPr marL="1200150" lvl="2"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368509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F88-02D8-48B9-8671-F8BA319F1C56}"/>
              </a:ext>
            </a:extLst>
          </p:cNvPr>
          <p:cNvSpPr>
            <a:spLocks noGrp="1"/>
          </p:cNvSpPr>
          <p:nvPr>
            <p:ph type="title"/>
          </p:nvPr>
        </p:nvSpPr>
        <p:spPr/>
        <p:txBody>
          <a:bodyPr/>
          <a:lstStyle/>
          <a:p>
            <a:r>
              <a:rPr lang="en-US" dirty="0"/>
              <a:t>Reinforcement learning</a:t>
            </a:r>
          </a:p>
        </p:txBody>
      </p:sp>
      <p:sp>
        <p:nvSpPr>
          <p:cNvPr id="3" name="Date Placeholder 2">
            <a:extLst>
              <a:ext uri="{FF2B5EF4-FFF2-40B4-BE49-F238E27FC236}">
                <a16:creationId xmlns:a16="http://schemas.microsoft.com/office/drawing/2014/main" id="{36EC738D-53CF-4DD3-9E12-BA5839D7D3E9}"/>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D005C747-A614-434F-A272-105B91887DBE}"/>
              </a:ext>
            </a:extLst>
          </p:cNvPr>
          <p:cNvSpPr>
            <a:spLocks noGrp="1"/>
          </p:cNvSpPr>
          <p:nvPr>
            <p:ph type="sldNum" sz="quarter" idx="4"/>
          </p:nvPr>
        </p:nvSpPr>
        <p:spPr/>
        <p:txBody>
          <a:bodyPr/>
          <a:lstStyle/>
          <a:p>
            <a:r>
              <a:rPr lang="en-US"/>
              <a:t>Slide no. </a:t>
            </a:r>
            <a:fld id="{7240F3D1-AE27-48C7-9FC9-EF8542F23A88}" type="slidenum">
              <a:rPr lang="en-US" smtClean="0"/>
              <a:pPr/>
              <a:t>37</a:t>
            </a:fld>
            <a:endParaRPr lang="en-US" dirty="0"/>
          </a:p>
        </p:txBody>
      </p:sp>
      <p:sp>
        <p:nvSpPr>
          <p:cNvPr id="5" name="Rectangle 4">
            <a:extLst>
              <a:ext uri="{FF2B5EF4-FFF2-40B4-BE49-F238E27FC236}">
                <a16:creationId xmlns:a16="http://schemas.microsoft.com/office/drawing/2014/main" id="{58AD0B23-B205-48E2-B7FA-06CA10FC4893}"/>
              </a:ext>
            </a:extLst>
          </p:cNvPr>
          <p:cNvSpPr/>
          <p:nvPr/>
        </p:nvSpPr>
        <p:spPr>
          <a:xfrm>
            <a:off x="61546" y="962566"/>
            <a:ext cx="8748345" cy="1815882"/>
          </a:xfrm>
          <a:prstGeom prst="rect">
            <a:avLst/>
          </a:prstGeom>
        </p:spPr>
        <p:txBody>
          <a:bodyPr wrap="square">
            <a:spAutoFit/>
          </a:bodyPr>
          <a:lstStyle/>
          <a:p>
            <a:pPr marL="285750" indent="-285750">
              <a:buFont typeface="Arial" panose="020B0604020202020204" pitchFamily="34" charset="0"/>
              <a:buChar char="•"/>
            </a:pPr>
            <a:r>
              <a:rPr lang="en-US" sz="1600" dirty="0"/>
              <a:t>‘</a:t>
            </a:r>
            <a:r>
              <a:rPr lang="en-US" sz="1600" dirty="0">
                <a:solidFill>
                  <a:srgbClr val="0070C0"/>
                </a:solidFill>
              </a:rPr>
              <a:t>Reinforcement</a:t>
            </a:r>
            <a:r>
              <a:rPr lang="en-US" sz="1600" dirty="0"/>
              <a:t> learning’ falls in between supervised and unsupervised learning.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this case, the algorithm is fed an </a:t>
            </a:r>
            <a:r>
              <a:rPr lang="en-US" sz="1600" dirty="0">
                <a:solidFill>
                  <a:srgbClr val="0070C0"/>
                </a:solidFill>
              </a:rPr>
              <a:t>unlabeled</a:t>
            </a:r>
            <a:r>
              <a:rPr lang="en-US" sz="1600" dirty="0"/>
              <a:t> set of data, </a:t>
            </a:r>
          </a:p>
          <a:p>
            <a:pPr marL="742950" lvl="1" indent="-285750">
              <a:buFont typeface="Arial" panose="020B0604020202020204" pitchFamily="34" charset="0"/>
              <a:buChar char="•"/>
            </a:pPr>
            <a:r>
              <a:rPr lang="en-US" sz="1600" dirty="0"/>
              <a:t>chooses an action for each data point</a:t>
            </a:r>
          </a:p>
          <a:p>
            <a:pPr marL="742950" lvl="1" indent="-285750">
              <a:buFont typeface="Arial" panose="020B0604020202020204" pitchFamily="34" charset="0"/>
              <a:buChar char="•"/>
            </a:pPr>
            <a:r>
              <a:rPr lang="en-US" sz="1600" dirty="0"/>
              <a:t>and receives feedback (perhaps from a human) that helps the algorithm learn. </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instance, reinforcement learning can be used in robotics, game theory and self-driving cars.</a:t>
            </a:r>
          </a:p>
        </p:txBody>
      </p:sp>
    </p:spTree>
    <p:extLst>
      <p:ext uri="{BB962C8B-B14F-4D97-AF65-F5344CB8AC3E}">
        <p14:creationId xmlns:p14="http://schemas.microsoft.com/office/powerpoint/2010/main" val="642865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16822-7F3E-4147-900D-30B9FCFF9CDE}"/>
              </a:ext>
            </a:extLst>
          </p:cNvPr>
          <p:cNvSpPr>
            <a:spLocks noGrp="1"/>
          </p:cNvSpPr>
          <p:nvPr>
            <p:ph type="title"/>
          </p:nvPr>
        </p:nvSpPr>
        <p:spPr/>
        <p:txBody>
          <a:bodyPr/>
          <a:lstStyle/>
          <a:p>
            <a:r>
              <a:rPr lang="en-US" dirty="0"/>
              <a:t>Deep learning</a:t>
            </a:r>
          </a:p>
        </p:txBody>
      </p:sp>
      <p:sp>
        <p:nvSpPr>
          <p:cNvPr id="3" name="Date Placeholder 2">
            <a:extLst>
              <a:ext uri="{FF2B5EF4-FFF2-40B4-BE49-F238E27FC236}">
                <a16:creationId xmlns:a16="http://schemas.microsoft.com/office/drawing/2014/main" id="{A449F92A-2480-439B-BCD2-6589EB960FCC}"/>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5D3B1161-BA14-47BC-9EFB-3929541BC18B}"/>
              </a:ext>
            </a:extLst>
          </p:cNvPr>
          <p:cNvSpPr>
            <a:spLocks noGrp="1"/>
          </p:cNvSpPr>
          <p:nvPr>
            <p:ph type="sldNum" sz="quarter" idx="4"/>
          </p:nvPr>
        </p:nvSpPr>
        <p:spPr/>
        <p:txBody>
          <a:bodyPr/>
          <a:lstStyle/>
          <a:p>
            <a:r>
              <a:rPr lang="en-US"/>
              <a:t>Slide no. </a:t>
            </a:r>
            <a:fld id="{7240F3D1-AE27-48C7-9FC9-EF8542F23A88}" type="slidenum">
              <a:rPr lang="en-US" smtClean="0"/>
              <a:pPr/>
              <a:t>38</a:t>
            </a:fld>
            <a:endParaRPr lang="en-US" dirty="0"/>
          </a:p>
        </p:txBody>
      </p:sp>
      <p:sp>
        <p:nvSpPr>
          <p:cNvPr id="5" name="Rectangle 4">
            <a:extLst>
              <a:ext uri="{FF2B5EF4-FFF2-40B4-BE49-F238E27FC236}">
                <a16:creationId xmlns:a16="http://schemas.microsoft.com/office/drawing/2014/main" id="{77C015E8-C77D-4664-8FC0-121176E8DF87}"/>
              </a:ext>
            </a:extLst>
          </p:cNvPr>
          <p:cNvSpPr/>
          <p:nvPr/>
        </p:nvSpPr>
        <p:spPr>
          <a:xfrm>
            <a:off x="61546" y="891540"/>
            <a:ext cx="8959361" cy="3539430"/>
          </a:xfrm>
          <a:prstGeom prst="rect">
            <a:avLst/>
          </a:prstGeom>
        </p:spPr>
        <p:txBody>
          <a:bodyPr wrap="square">
            <a:spAutoFit/>
          </a:bodyPr>
          <a:lstStyle/>
          <a:p>
            <a:pPr marL="285750" indent="-285750">
              <a:buFont typeface="Arial" panose="020B0604020202020204" pitchFamily="34" charset="0"/>
              <a:buChar char="•"/>
            </a:pPr>
            <a:r>
              <a:rPr lang="en-US" sz="1600" dirty="0"/>
              <a:t>‘</a:t>
            </a:r>
            <a:r>
              <a:rPr lang="en-US" sz="1600" dirty="0">
                <a:solidFill>
                  <a:srgbClr val="0070C0"/>
                </a:solidFill>
              </a:rPr>
              <a:t>Deep</a:t>
            </a:r>
            <a:r>
              <a:rPr lang="en-US" sz="1600" dirty="0"/>
              <a:t> learning’ is a form of machine learning that uses algorithms that work in ‘layers’ inspired by the structure and function of the brain. </a:t>
            </a:r>
          </a:p>
          <a:p>
            <a:endParaRPr lang="en-US" sz="1600" dirty="0"/>
          </a:p>
          <a:p>
            <a:pPr marL="285750" indent="-285750">
              <a:buFont typeface="Arial" panose="020B0604020202020204" pitchFamily="34" charset="0"/>
              <a:buChar char="•"/>
            </a:pPr>
            <a:r>
              <a:rPr lang="en-US" sz="1600" dirty="0">
                <a:solidFill>
                  <a:srgbClr val="0070C0"/>
                </a:solidFill>
              </a:rPr>
              <a:t>Deep</a:t>
            </a:r>
            <a:r>
              <a:rPr lang="en-US" sz="1600" dirty="0"/>
              <a:t> learning algorithms, whose structure are called artificial neural networks, can be used for supervised, unsupervised, or reinforcement learning.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Recently, </a:t>
            </a:r>
            <a:r>
              <a:rPr lang="en-US" sz="1600" dirty="0">
                <a:solidFill>
                  <a:srgbClr val="0070C0"/>
                </a:solidFill>
              </a:rPr>
              <a:t>deep</a:t>
            </a:r>
            <a:r>
              <a:rPr lang="en-US" sz="1600" dirty="0"/>
              <a:t> learning has led to remarkable results in diverse fields, such as image recognition and natural language processing (NLP).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Deep learning algorithms are capable of discovering generalizable concepts, such as encoding the concept of a ‘car’ from a series of images.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An investor might deploy an algorithm that recognizes cars to count the number of cars in a retail parking lot from a satellite image in order to infer a likely store sales figure for a particular period. </a:t>
            </a:r>
          </a:p>
        </p:txBody>
      </p:sp>
    </p:spTree>
    <p:extLst>
      <p:ext uri="{BB962C8B-B14F-4D97-AF65-F5344CB8AC3E}">
        <p14:creationId xmlns:p14="http://schemas.microsoft.com/office/powerpoint/2010/main" val="1549132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F77B-BC78-4A18-A75B-9F0238858503}"/>
              </a:ext>
            </a:extLst>
          </p:cNvPr>
          <p:cNvSpPr>
            <a:spLocks noGrp="1"/>
          </p:cNvSpPr>
          <p:nvPr>
            <p:ph type="title"/>
          </p:nvPr>
        </p:nvSpPr>
        <p:spPr/>
        <p:txBody>
          <a:bodyPr/>
          <a:lstStyle/>
          <a:p>
            <a:r>
              <a:rPr lang="en-US" dirty="0"/>
              <a:t>Machine learning types and use cases</a:t>
            </a:r>
          </a:p>
        </p:txBody>
      </p:sp>
      <p:sp>
        <p:nvSpPr>
          <p:cNvPr id="3" name="Date Placeholder 2">
            <a:extLst>
              <a:ext uri="{FF2B5EF4-FFF2-40B4-BE49-F238E27FC236}">
                <a16:creationId xmlns:a16="http://schemas.microsoft.com/office/drawing/2014/main" id="{92F972DC-0E03-4D8E-A665-FC86497938A2}"/>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EDE051F-7492-426C-A2C4-73CB46D4845A}"/>
              </a:ext>
            </a:extLst>
          </p:cNvPr>
          <p:cNvSpPr>
            <a:spLocks noGrp="1"/>
          </p:cNvSpPr>
          <p:nvPr>
            <p:ph type="sldNum" sz="quarter" idx="4"/>
          </p:nvPr>
        </p:nvSpPr>
        <p:spPr/>
        <p:txBody>
          <a:bodyPr/>
          <a:lstStyle/>
          <a:p>
            <a:r>
              <a:rPr lang="en-US"/>
              <a:t>Slide no. </a:t>
            </a:r>
            <a:fld id="{7240F3D1-AE27-48C7-9FC9-EF8542F23A88}" type="slidenum">
              <a:rPr lang="en-US" smtClean="0"/>
              <a:pPr/>
              <a:t>39</a:t>
            </a:fld>
            <a:endParaRPr lang="en-US" dirty="0"/>
          </a:p>
        </p:txBody>
      </p:sp>
      <p:pic>
        <p:nvPicPr>
          <p:cNvPr id="5" name="Picture 4">
            <a:extLst>
              <a:ext uri="{FF2B5EF4-FFF2-40B4-BE49-F238E27FC236}">
                <a16:creationId xmlns:a16="http://schemas.microsoft.com/office/drawing/2014/main" id="{B48545F7-D2F0-4D28-94A7-4E6CA9C4636B}"/>
              </a:ext>
            </a:extLst>
          </p:cNvPr>
          <p:cNvPicPr>
            <a:picLocks noChangeAspect="1"/>
          </p:cNvPicPr>
          <p:nvPr/>
        </p:nvPicPr>
        <p:blipFill>
          <a:blip r:embed="rId2"/>
          <a:stretch>
            <a:fillRect/>
          </a:stretch>
        </p:blipFill>
        <p:spPr>
          <a:xfrm>
            <a:off x="3648808" y="944479"/>
            <a:ext cx="5433646" cy="3856546"/>
          </a:xfrm>
          <a:prstGeom prst="rect">
            <a:avLst/>
          </a:prstGeom>
        </p:spPr>
      </p:pic>
    </p:spTree>
    <p:extLst>
      <p:ext uri="{BB962C8B-B14F-4D97-AF65-F5344CB8AC3E}">
        <p14:creationId xmlns:p14="http://schemas.microsoft.com/office/powerpoint/2010/main" val="120581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09AE-51E3-477E-8727-C638BEF7B389}"/>
              </a:ext>
            </a:extLst>
          </p:cNvPr>
          <p:cNvSpPr>
            <a:spLocks noGrp="1"/>
          </p:cNvSpPr>
          <p:nvPr>
            <p:ph type="title"/>
          </p:nvPr>
        </p:nvSpPr>
        <p:spPr/>
        <p:txBody>
          <a:bodyPr>
            <a:normAutofit/>
          </a:bodyPr>
          <a:lstStyle/>
          <a:p>
            <a:r>
              <a:rPr lang="en-US" dirty="0"/>
              <a:t>Customer Relationship Management</a:t>
            </a:r>
          </a:p>
        </p:txBody>
      </p:sp>
      <p:sp>
        <p:nvSpPr>
          <p:cNvPr id="3" name="Date Placeholder 2">
            <a:extLst>
              <a:ext uri="{FF2B5EF4-FFF2-40B4-BE49-F238E27FC236}">
                <a16:creationId xmlns:a16="http://schemas.microsoft.com/office/drawing/2014/main" id="{1BD619FA-5FD4-4686-9070-DA55D2111E45}"/>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FA45849-674F-4736-B273-D42200B69101}"/>
              </a:ext>
            </a:extLst>
          </p:cNvPr>
          <p:cNvSpPr>
            <a:spLocks noGrp="1"/>
          </p:cNvSpPr>
          <p:nvPr>
            <p:ph type="sldNum" sz="quarter" idx="4"/>
          </p:nvPr>
        </p:nvSpPr>
        <p:spPr/>
        <p:txBody>
          <a:bodyPr/>
          <a:lstStyle/>
          <a:p>
            <a:r>
              <a:rPr lang="en-US"/>
              <a:t>Slide no. </a:t>
            </a:r>
            <a:fld id="{7240F3D1-AE27-48C7-9FC9-EF8542F23A88}" type="slidenum">
              <a:rPr lang="en-US" smtClean="0"/>
              <a:pPr/>
              <a:t>4</a:t>
            </a:fld>
            <a:endParaRPr lang="en-US" dirty="0"/>
          </a:p>
        </p:txBody>
      </p:sp>
      <p:sp>
        <p:nvSpPr>
          <p:cNvPr id="5" name="Rectangle 4">
            <a:extLst>
              <a:ext uri="{FF2B5EF4-FFF2-40B4-BE49-F238E27FC236}">
                <a16:creationId xmlns:a16="http://schemas.microsoft.com/office/drawing/2014/main" id="{37117386-C9DE-4B47-BBBB-F8AA3FF5EFF6}"/>
              </a:ext>
            </a:extLst>
          </p:cNvPr>
          <p:cNvSpPr/>
          <p:nvPr/>
        </p:nvSpPr>
        <p:spPr>
          <a:xfrm>
            <a:off x="150340" y="891540"/>
            <a:ext cx="8843319" cy="2800767"/>
          </a:xfrm>
          <a:prstGeom prst="rect">
            <a:avLst/>
          </a:prstGeom>
        </p:spPr>
        <p:txBody>
          <a:bodyPr wrap="square">
            <a:spAutoFit/>
          </a:bodyPr>
          <a:lstStyle/>
          <a:p>
            <a:r>
              <a:rPr lang="en-US" sz="1600" b="1" dirty="0"/>
              <a:t>1. Sales Predictions</a:t>
            </a:r>
          </a:p>
          <a:p>
            <a:endParaRPr lang="en-US" sz="1600" dirty="0"/>
          </a:p>
          <a:p>
            <a:pPr marL="285750" indent="-285750">
              <a:buFont typeface="Arial" panose="020B0604020202020204" pitchFamily="34" charset="0"/>
              <a:buChar char="•"/>
            </a:pPr>
            <a:r>
              <a:rPr lang="en-US" sz="1600" dirty="0"/>
              <a:t>sales by individual customer, customer type, region, salesperson or office, or by product.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same basic data from the CRM database are used to make all these predictions, with analysts using roughly the same algorithms in the machine learning platform.</a:t>
            </a:r>
          </a:p>
          <a:p>
            <a:endParaRPr lang="en-US" sz="1600" dirty="0"/>
          </a:p>
          <a:p>
            <a:pPr marL="285750" indent="-285750">
              <a:buFont typeface="Arial" panose="020B0604020202020204" pitchFamily="34" charset="0"/>
              <a:buChar char="•"/>
            </a:pPr>
            <a:r>
              <a:rPr lang="en-US" sz="1600" dirty="0"/>
              <a:t>predictions assist planning, budgeting, and staffing decisions.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most companies, machine learning – based predictions provide a second opinion on future sales volumes to compare to the traditional forecasting methods inside CRM applications.</a:t>
            </a:r>
          </a:p>
        </p:txBody>
      </p:sp>
    </p:spTree>
    <p:extLst>
      <p:ext uri="{BB962C8B-B14F-4D97-AF65-F5344CB8AC3E}">
        <p14:creationId xmlns:p14="http://schemas.microsoft.com/office/powerpoint/2010/main" val="1712492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70A9-36D4-4B92-A013-D04F92840ABC}"/>
              </a:ext>
            </a:extLst>
          </p:cNvPr>
          <p:cNvSpPr>
            <a:spLocks noGrp="1"/>
          </p:cNvSpPr>
          <p:nvPr>
            <p:ph type="title"/>
          </p:nvPr>
        </p:nvSpPr>
        <p:spPr/>
        <p:txBody>
          <a:bodyPr/>
          <a:lstStyle/>
          <a:p>
            <a:r>
              <a:rPr lang="en-US" dirty="0"/>
              <a:t>Learning methods</a:t>
            </a:r>
          </a:p>
        </p:txBody>
      </p:sp>
      <p:sp>
        <p:nvSpPr>
          <p:cNvPr id="3" name="Date Placeholder 2">
            <a:extLst>
              <a:ext uri="{FF2B5EF4-FFF2-40B4-BE49-F238E27FC236}">
                <a16:creationId xmlns:a16="http://schemas.microsoft.com/office/drawing/2014/main" id="{1138F2A2-4E4A-4E20-82C9-18126C72065D}"/>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8460AC74-AB22-4831-8725-3B16CE27E01F}"/>
              </a:ext>
            </a:extLst>
          </p:cNvPr>
          <p:cNvSpPr>
            <a:spLocks noGrp="1"/>
          </p:cNvSpPr>
          <p:nvPr>
            <p:ph type="sldNum" sz="quarter" idx="4"/>
          </p:nvPr>
        </p:nvSpPr>
        <p:spPr/>
        <p:txBody>
          <a:bodyPr/>
          <a:lstStyle/>
          <a:p>
            <a:r>
              <a:rPr lang="en-US"/>
              <a:t>Slide no. </a:t>
            </a:r>
            <a:fld id="{7240F3D1-AE27-48C7-9FC9-EF8542F23A88}" type="slidenum">
              <a:rPr lang="en-US" smtClean="0"/>
              <a:pPr/>
              <a:t>40</a:t>
            </a:fld>
            <a:endParaRPr lang="en-US" dirty="0"/>
          </a:p>
        </p:txBody>
      </p:sp>
      <p:grpSp>
        <p:nvGrpSpPr>
          <p:cNvPr id="14" name="Group 13">
            <a:extLst>
              <a:ext uri="{FF2B5EF4-FFF2-40B4-BE49-F238E27FC236}">
                <a16:creationId xmlns:a16="http://schemas.microsoft.com/office/drawing/2014/main" id="{35EBD39E-3FD5-49A5-8B37-BC894AA436ED}"/>
              </a:ext>
            </a:extLst>
          </p:cNvPr>
          <p:cNvGrpSpPr/>
          <p:nvPr/>
        </p:nvGrpSpPr>
        <p:grpSpPr>
          <a:xfrm>
            <a:off x="566119" y="985455"/>
            <a:ext cx="3756770" cy="3774595"/>
            <a:chOff x="70335" y="958729"/>
            <a:chExt cx="3756770" cy="3774595"/>
          </a:xfrm>
        </p:grpSpPr>
        <p:sp>
          <p:nvSpPr>
            <p:cNvPr id="7" name="Callout: Bent Line with Border and Accent Bar 6">
              <a:extLst>
                <a:ext uri="{FF2B5EF4-FFF2-40B4-BE49-F238E27FC236}">
                  <a16:creationId xmlns:a16="http://schemas.microsoft.com/office/drawing/2014/main" id="{7571CE10-9F39-499A-B65E-EF009586D7D0}"/>
                </a:ext>
              </a:extLst>
            </p:cNvPr>
            <p:cNvSpPr/>
            <p:nvPr/>
          </p:nvSpPr>
          <p:spPr>
            <a:xfrm>
              <a:off x="70335" y="958729"/>
              <a:ext cx="1802423" cy="1986694"/>
            </a:xfrm>
            <a:prstGeom prst="accentBorderCallout2">
              <a:avLst>
                <a:gd name="adj1" fmla="val 16177"/>
                <a:gd name="adj2" fmla="val 110084"/>
                <a:gd name="adj3" fmla="val 16232"/>
                <a:gd name="adj4" fmla="val 95939"/>
                <a:gd name="adj5" fmla="val 15711"/>
                <a:gd name="adj6" fmla="val 170649"/>
              </a:avLst>
            </a:prstGeom>
          </p:spPr>
          <p:style>
            <a:lnRef idx="1">
              <a:schemeClr val="accent1"/>
            </a:lnRef>
            <a:fillRef idx="2">
              <a:schemeClr val="accent1"/>
            </a:fillRef>
            <a:effectRef idx="1">
              <a:schemeClr val="accent1"/>
            </a:effectRef>
            <a:fontRef idx="minor">
              <a:schemeClr val="dk1"/>
            </a:fontRef>
          </p:style>
          <p:txBody>
            <a:bodyPr rtlCol="0" anchor="ctr"/>
            <a:lstStyle/>
            <a:p>
              <a:pPr marL="228600" indent="-228600">
                <a:buFont typeface="+mj-lt"/>
                <a:buAutoNum type="arabicPeriod"/>
              </a:pPr>
              <a:r>
                <a:rPr lang="en-US" sz="1050" dirty="0">
                  <a:solidFill>
                    <a:schemeClr val="tx1"/>
                  </a:solidFill>
                </a:rPr>
                <a:t>KNN</a:t>
              </a:r>
            </a:p>
            <a:p>
              <a:pPr marL="228600" indent="-228600">
                <a:buFont typeface="+mj-lt"/>
                <a:buAutoNum type="arabicPeriod"/>
              </a:pPr>
              <a:r>
                <a:rPr lang="en-US" sz="1050" dirty="0">
                  <a:solidFill>
                    <a:schemeClr val="tx1"/>
                  </a:solidFill>
                </a:rPr>
                <a:t>Naïve-Bayes</a:t>
              </a:r>
            </a:p>
            <a:p>
              <a:pPr marL="228600" indent="-228600">
                <a:buFont typeface="+mj-lt"/>
                <a:buAutoNum type="arabicPeriod"/>
              </a:pPr>
              <a:r>
                <a:rPr lang="en-US" sz="1050" dirty="0">
                  <a:solidFill>
                    <a:schemeClr val="tx1"/>
                  </a:solidFill>
                </a:rPr>
                <a:t>Decision Trees</a:t>
              </a:r>
            </a:p>
            <a:p>
              <a:pPr marL="228600" indent="-228600">
                <a:buFont typeface="+mj-lt"/>
                <a:buAutoNum type="arabicPeriod"/>
              </a:pPr>
              <a:r>
                <a:rPr lang="en-US" sz="1050" dirty="0">
                  <a:solidFill>
                    <a:schemeClr val="tx1"/>
                  </a:solidFill>
                </a:rPr>
                <a:t>Random forests</a:t>
              </a:r>
            </a:p>
            <a:p>
              <a:pPr marL="228600" indent="-228600">
                <a:buFont typeface="+mj-lt"/>
                <a:buAutoNum type="arabicPeriod"/>
              </a:pPr>
              <a:r>
                <a:rPr lang="en-US" sz="1050" dirty="0">
                  <a:solidFill>
                    <a:schemeClr val="tx1"/>
                  </a:solidFill>
                </a:rPr>
                <a:t>Logistic Regression</a:t>
              </a:r>
            </a:p>
            <a:p>
              <a:pPr marL="228600" indent="-228600">
                <a:buFont typeface="+mj-lt"/>
                <a:buAutoNum type="arabicPeriod"/>
              </a:pPr>
              <a:r>
                <a:rPr lang="en-US" sz="1050" dirty="0">
                  <a:solidFill>
                    <a:schemeClr val="tx1"/>
                  </a:solidFill>
                </a:rPr>
                <a:t>Ordinal Logistic regression</a:t>
              </a:r>
            </a:p>
            <a:p>
              <a:pPr marL="228600" indent="-228600">
                <a:buFont typeface="+mj-lt"/>
                <a:buAutoNum type="arabicPeriod"/>
              </a:pPr>
              <a:r>
                <a:rPr lang="en-US" sz="1050" dirty="0">
                  <a:solidFill>
                    <a:schemeClr val="tx1"/>
                  </a:solidFill>
                </a:rPr>
                <a:t>multinomial  logistics</a:t>
              </a:r>
            </a:p>
            <a:p>
              <a:pPr marL="228600" indent="-228600">
                <a:buFont typeface="+mj-lt"/>
                <a:buAutoNum type="arabicPeriod"/>
              </a:pPr>
              <a:r>
                <a:rPr lang="en-US" sz="1050" dirty="0">
                  <a:solidFill>
                    <a:schemeClr val="tx1"/>
                  </a:solidFill>
                </a:rPr>
                <a:t>Support Vector Machines (SVC)</a:t>
              </a:r>
            </a:p>
            <a:p>
              <a:pPr marL="228600" indent="-228600">
                <a:buFont typeface="+mj-lt"/>
                <a:buAutoNum type="arabicPeriod"/>
              </a:pPr>
              <a:r>
                <a:rPr lang="en-US" sz="1050" dirty="0">
                  <a:solidFill>
                    <a:schemeClr val="tx1"/>
                  </a:solidFill>
                </a:rPr>
                <a:t>ANN</a:t>
              </a:r>
            </a:p>
            <a:p>
              <a:pPr marL="228600" indent="-228600">
                <a:buFont typeface="+mj-lt"/>
                <a:buAutoNum type="arabicPeriod"/>
              </a:pPr>
              <a:r>
                <a:rPr lang="en-US" sz="1050" dirty="0">
                  <a:solidFill>
                    <a:schemeClr val="tx1"/>
                  </a:solidFill>
                </a:rPr>
                <a:t>Discriminant Analysis</a:t>
              </a:r>
            </a:p>
          </p:txBody>
        </p:sp>
        <p:sp>
          <p:nvSpPr>
            <p:cNvPr id="9" name="Callout: Line with Border and Accent Bar 8">
              <a:extLst>
                <a:ext uri="{FF2B5EF4-FFF2-40B4-BE49-F238E27FC236}">
                  <a16:creationId xmlns:a16="http://schemas.microsoft.com/office/drawing/2014/main" id="{4FCBA65C-D15F-4D66-B8CC-ACD9430316CC}"/>
                </a:ext>
              </a:extLst>
            </p:cNvPr>
            <p:cNvSpPr/>
            <p:nvPr/>
          </p:nvSpPr>
          <p:spPr>
            <a:xfrm>
              <a:off x="70336" y="2945423"/>
              <a:ext cx="1802423" cy="1787901"/>
            </a:xfrm>
            <a:prstGeom prst="accentBorderCallout1">
              <a:avLst>
                <a:gd name="adj1" fmla="val 9152"/>
                <a:gd name="adj2" fmla="val 109945"/>
                <a:gd name="adj3" fmla="val 9096"/>
                <a:gd name="adj4" fmla="val 152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mj-lt"/>
                <a:buAutoNum type="arabicPeriod"/>
              </a:pPr>
              <a:r>
                <a:rPr lang="en-US" sz="1200" dirty="0">
                  <a:solidFill>
                    <a:schemeClr val="tx1"/>
                  </a:solidFill>
                </a:rPr>
                <a:t>Linear Regression</a:t>
              </a:r>
            </a:p>
            <a:p>
              <a:pPr marL="285750" indent="-285750">
                <a:buFont typeface="+mj-lt"/>
                <a:buAutoNum type="arabicPeriod"/>
              </a:pPr>
              <a:r>
                <a:rPr lang="en-US" sz="1200" dirty="0">
                  <a:solidFill>
                    <a:schemeClr val="tx1"/>
                  </a:solidFill>
                </a:rPr>
                <a:t>Polynomial</a:t>
              </a:r>
            </a:p>
            <a:p>
              <a:pPr marL="285750" indent="-285750">
                <a:buFont typeface="+mj-lt"/>
                <a:buAutoNum type="arabicPeriod"/>
              </a:pPr>
              <a:r>
                <a:rPr lang="en-US" sz="1200" dirty="0">
                  <a:solidFill>
                    <a:schemeClr val="tx1"/>
                  </a:solidFill>
                </a:rPr>
                <a:t>Decision trees</a:t>
              </a:r>
            </a:p>
            <a:p>
              <a:pPr marL="285750" indent="-285750">
                <a:buFont typeface="+mj-lt"/>
                <a:buAutoNum type="arabicPeriod"/>
              </a:pPr>
              <a:r>
                <a:rPr lang="en-US" sz="1200" dirty="0">
                  <a:solidFill>
                    <a:schemeClr val="tx1"/>
                  </a:solidFill>
                </a:rPr>
                <a:t>Random forests</a:t>
              </a:r>
            </a:p>
            <a:p>
              <a:pPr marL="285750" indent="-285750">
                <a:buFont typeface="+mj-lt"/>
                <a:buAutoNum type="arabicPeriod"/>
              </a:pPr>
              <a:r>
                <a:rPr lang="en-US" sz="1200" dirty="0">
                  <a:solidFill>
                    <a:schemeClr val="tx1"/>
                  </a:solidFill>
                </a:rPr>
                <a:t>Ordinal regression</a:t>
              </a:r>
            </a:p>
            <a:p>
              <a:pPr marL="285750" indent="-285750">
                <a:buFont typeface="+mj-lt"/>
                <a:buAutoNum type="arabicPeriod"/>
              </a:pPr>
              <a:r>
                <a:rPr lang="en-US" sz="1200" dirty="0">
                  <a:solidFill>
                    <a:schemeClr val="tx1"/>
                  </a:solidFill>
                </a:rPr>
                <a:t>Poisson regression</a:t>
              </a:r>
            </a:p>
            <a:p>
              <a:pPr marL="285750" indent="-285750">
                <a:buFont typeface="+mj-lt"/>
                <a:buAutoNum type="arabicPeriod"/>
              </a:pPr>
              <a:r>
                <a:rPr lang="en-US" sz="1200" dirty="0">
                  <a:solidFill>
                    <a:schemeClr val="tx1"/>
                  </a:solidFill>
                </a:rPr>
                <a:t>KNN</a:t>
              </a:r>
            </a:p>
            <a:p>
              <a:pPr marL="285750" indent="-285750">
                <a:buFont typeface="+mj-lt"/>
                <a:buAutoNum type="arabicPeriod"/>
              </a:pPr>
              <a:r>
                <a:rPr lang="en-US" sz="1200" dirty="0">
                  <a:solidFill>
                    <a:schemeClr val="tx1"/>
                  </a:solidFill>
                </a:rPr>
                <a:t>Support Vector Machines (SVR)</a:t>
              </a:r>
            </a:p>
            <a:p>
              <a:pPr marL="285750" indent="-285750">
                <a:buFont typeface="+mj-lt"/>
                <a:buAutoNum type="arabicPeriod"/>
              </a:pPr>
              <a:endParaRPr lang="en-US" sz="1200" dirty="0">
                <a:solidFill>
                  <a:schemeClr val="tx1"/>
                </a:solidFill>
              </a:endParaRPr>
            </a:p>
          </p:txBody>
        </p:sp>
        <p:pic>
          <p:nvPicPr>
            <p:cNvPr id="6" name="Picture 5">
              <a:extLst>
                <a:ext uri="{FF2B5EF4-FFF2-40B4-BE49-F238E27FC236}">
                  <a16:creationId xmlns:a16="http://schemas.microsoft.com/office/drawing/2014/main" id="{A9C19C26-BF3C-48A7-921C-2DE590660AF8}"/>
                </a:ext>
              </a:extLst>
            </p:cNvPr>
            <p:cNvPicPr>
              <a:picLocks noChangeAspect="1"/>
            </p:cNvPicPr>
            <p:nvPr/>
          </p:nvPicPr>
          <p:blipFill>
            <a:blip r:embed="rId2"/>
            <a:stretch>
              <a:fillRect/>
            </a:stretch>
          </p:blipFill>
          <p:spPr>
            <a:xfrm>
              <a:off x="2121870" y="1294507"/>
              <a:ext cx="1705235" cy="1506180"/>
            </a:xfrm>
            <a:prstGeom prst="rect">
              <a:avLst/>
            </a:prstGeom>
          </p:spPr>
        </p:pic>
        <p:pic>
          <p:nvPicPr>
            <p:cNvPr id="8" name="Picture 7">
              <a:extLst>
                <a:ext uri="{FF2B5EF4-FFF2-40B4-BE49-F238E27FC236}">
                  <a16:creationId xmlns:a16="http://schemas.microsoft.com/office/drawing/2014/main" id="{D830D905-2332-403A-A1C2-655CC5DB584D}"/>
                </a:ext>
              </a:extLst>
            </p:cNvPr>
            <p:cNvPicPr>
              <a:picLocks noChangeAspect="1"/>
            </p:cNvPicPr>
            <p:nvPr/>
          </p:nvPicPr>
          <p:blipFill>
            <a:blip r:embed="rId3"/>
            <a:stretch>
              <a:fillRect/>
            </a:stretch>
          </p:blipFill>
          <p:spPr>
            <a:xfrm>
              <a:off x="2095495" y="3227144"/>
              <a:ext cx="1711569" cy="1506180"/>
            </a:xfrm>
            <a:prstGeom prst="rect">
              <a:avLst/>
            </a:prstGeom>
          </p:spPr>
        </p:pic>
        <p:sp>
          <p:nvSpPr>
            <p:cNvPr id="10" name="TextBox 9">
              <a:extLst>
                <a:ext uri="{FF2B5EF4-FFF2-40B4-BE49-F238E27FC236}">
                  <a16:creationId xmlns:a16="http://schemas.microsoft.com/office/drawing/2014/main" id="{0EC5323C-DCCA-42C4-8E7B-BF49578A9E19}"/>
                </a:ext>
              </a:extLst>
            </p:cNvPr>
            <p:cNvSpPr txBox="1"/>
            <p:nvPr/>
          </p:nvSpPr>
          <p:spPr>
            <a:xfrm>
              <a:off x="2004647" y="958729"/>
              <a:ext cx="1230923" cy="307777"/>
            </a:xfrm>
            <a:prstGeom prst="rect">
              <a:avLst/>
            </a:prstGeom>
            <a:noFill/>
          </p:spPr>
          <p:txBody>
            <a:bodyPr wrap="square" rtlCol="0">
              <a:spAutoFit/>
            </a:bodyPr>
            <a:lstStyle/>
            <a:p>
              <a:r>
                <a:rPr lang="en-US" sz="1400" dirty="0"/>
                <a:t>Classification</a:t>
              </a:r>
            </a:p>
          </p:txBody>
        </p:sp>
        <p:sp>
          <p:nvSpPr>
            <p:cNvPr id="11" name="TextBox 10">
              <a:extLst>
                <a:ext uri="{FF2B5EF4-FFF2-40B4-BE49-F238E27FC236}">
                  <a16:creationId xmlns:a16="http://schemas.microsoft.com/office/drawing/2014/main" id="{44B75062-CBC7-4635-A9F1-A29CA5921FF1}"/>
                </a:ext>
              </a:extLst>
            </p:cNvPr>
            <p:cNvSpPr txBox="1"/>
            <p:nvPr/>
          </p:nvSpPr>
          <p:spPr>
            <a:xfrm>
              <a:off x="2004647" y="2919367"/>
              <a:ext cx="1230923" cy="307777"/>
            </a:xfrm>
            <a:prstGeom prst="rect">
              <a:avLst/>
            </a:prstGeom>
            <a:noFill/>
          </p:spPr>
          <p:txBody>
            <a:bodyPr wrap="square" rtlCol="0">
              <a:spAutoFit/>
            </a:bodyPr>
            <a:lstStyle/>
            <a:p>
              <a:r>
                <a:rPr lang="en-US" sz="1400" dirty="0"/>
                <a:t>Regression</a:t>
              </a:r>
            </a:p>
          </p:txBody>
        </p:sp>
      </p:grpSp>
      <p:grpSp>
        <p:nvGrpSpPr>
          <p:cNvPr id="16" name="Group 15">
            <a:extLst>
              <a:ext uri="{FF2B5EF4-FFF2-40B4-BE49-F238E27FC236}">
                <a16:creationId xmlns:a16="http://schemas.microsoft.com/office/drawing/2014/main" id="{C0C7B671-B5F0-4335-BED3-280CD526922F}"/>
              </a:ext>
            </a:extLst>
          </p:cNvPr>
          <p:cNvGrpSpPr/>
          <p:nvPr/>
        </p:nvGrpSpPr>
        <p:grpSpPr>
          <a:xfrm>
            <a:off x="5119073" y="1063759"/>
            <a:ext cx="3866664" cy="2034898"/>
            <a:chOff x="4821112" y="1807340"/>
            <a:chExt cx="4136298" cy="1986694"/>
          </a:xfrm>
        </p:grpSpPr>
        <p:sp>
          <p:nvSpPr>
            <p:cNvPr id="12" name="Callout: Bent Line with Border and Accent Bar 11">
              <a:extLst>
                <a:ext uri="{FF2B5EF4-FFF2-40B4-BE49-F238E27FC236}">
                  <a16:creationId xmlns:a16="http://schemas.microsoft.com/office/drawing/2014/main" id="{72CD7E59-D0A5-4E2E-9820-9892BF43DFDE}"/>
                </a:ext>
              </a:extLst>
            </p:cNvPr>
            <p:cNvSpPr/>
            <p:nvPr/>
          </p:nvSpPr>
          <p:spPr>
            <a:xfrm>
              <a:off x="4821112" y="1807340"/>
              <a:ext cx="1802423" cy="1986694"/>
            </a:xfrm>
            <a:prstGeom prst="accentBorderCallout2">
              <a:avLst>
                <a:gd name="adj1" fmla="val 16177"/>
                <a:gd name="adj2" fmla="val 110084"/>
                <a:gd name="adj3" fmla="val 16232"/>
                <a:gd name="adj4" fmla="val 95939"/>
                <a:gd name="adj5" fmla="val 15711"/>
                <a:gd name="adj6" fmla="val 170649"/>
              </a:avLst>
            </a:prstGeom>
          </p:spPr>
          <p:style>
            <a:lnRef idx="1">
              <a:schemeClr val="accent1"/>
            </a:lnRef>
            <a:fillRef idx="2">
              <a:schemeClr val="accent1"/>
            </a:fillRef>
            <a:effectRef idx="1">
              <a:schemeClr val="accent1"/>
            </a:effectRef>
            <a:fontRef idx="minor">
              <a:schemeClr val="dk1"/>
            </a:fontRef>
          </p:style>
          <p:txBody>
            <a:bodyPr rtlCol="0" anchor="ctr"/>
            <a:lstStyle/>
            <a:p>
              <a:pPr marL="228600" indent="-228600">
                <a:buFont typeface="+mj-lt"/>
                <a:buAutoNum type="arabicPeriod"/>
              </a:pPr>
              <a:r>
                <a:rPr lang="en-US" sz="1050" dirty="0">
                  <a:solidFill>
                    <a:schemeClr val="tx1"/>
                  </a:solidFill>
                </a:rPr>
                <a:t>K-Means</a:t>
              </a:r>
            </a:p>
            <a:p>
              <a:pPr marL="228600" indent="-228600">
                <a:buFont typeface="+mj-lt"/>
                <a:buAutoNum type="arabicPeriod"/>
              </a:pPr>
              <a:r>
                <a:rPr lang="en-US" sz="1050" dirty="0">
                  <a:solidFill>
                    <a:schemeClr val="tx1"/>
                  </a:solidFill>
                </a:rPr>
                <a:t>K-Medoids</a:t>
              </a:r>
            </a:p>
            <a:p>
              <a:pPr marL="228600" indent="-228600">
                <a:buFont typeface="+mj-lt"/>
                <a:buAutoNum type="arabicPeriod"/>
              </a:pPr>
              <a:r>
                <a:rPr lang="en-US" sz="1050" dirty="0">
                  <a:solidFill>
                    <a:schemeClr val="tx1"/>
                  </a:solidFill>
                </a:rPr>
                <a:t>Fuzzy C-Means</a:t>
              </a:r>
            </a:p>
            <a:p>
              <a:pPr marL="228600" indent="-228600">
                <a:buFont typeface="+mj-lt"/>
                <a:buAutoNum type="arabicPeriod"/>
              </a:pPr>
              <a:r>
                <a:rPr lang="en-US" sz="1050" dirty="0">
                  <a:solidFill>
                    <a:schemeClr val="tx1"/>
                  </a:solidFill>
                </a:rPr>
                <a:t>Hierarchical</a:t>
              </a:r>
            </a:p>
            <a:p>
              <a:pPr marL="228600" indent="-228600">
                <a:buFont typeface="+mj-lt"/>
                <a:buAutoNum type="arabicPeriod"/>
              </a:pPr>
              <a:r>
                <a:rPr lang="en-US" sz="1050" dirty="0">
                  <a:solidFill>
                    <a:schemeClr val="tx1"/>
                  </a:solidFill>
                </a:rPr>
                <a:t>Neural Networks</a:t>
              </a:r>
            </a:p>
            <a:p>
              <a:pPr marL="228600" indent="-228600">
                <a:buFont typeface="+mj-lt"/>
                <a:buAutoNum type="arabicPeriod"/>
              </a:pPr>
              <a:r>
                <a:rPr lang="en-US" sz="1050" dirty="0">
                  <a:solidFill>
                    <a:schemeClr val="tx1"/>
                  </a:solidFill>
                </a:rPr>
                <a:t>Hidden Markov Model</a:t>
              </a:r>
            </a:p>
          </p:txBody>
        </p:sp>
        <p:sp>
          <p:nvSpPr>
            <p:cNvPr id="13" name="TextBox 12">
              <a:extLst>
                <a:ext uri="{FF2B5EF4-FFF2-40B4-BE49-F238E27FC236}">
                  <a16:creationId xmlns:a16="http://schemas.microsoft.com/office/drawing/2014/main" id="{B7C9A7EE-3728-44C0-97B9-E790C8E238D9}"/>
                </a:ext>
              </a:extLst>
            </p:cNvPr>
            <p:cNvSpPr txBox="1"/>
            <p:nvPr/>
          </p:nvSpPr>
          <p:spPr>
            <a:xfrm>
              <a:off x="6772530" y="1820912"/>
              <a:ext cx="1230923" cy="307777"/>
            </a:xfrm>
            <a:prstGeom prst="rect">
              <a:avLst/>
            </a:prstGeom>
            <a:noFill/>
          </p:spPr>
          <p:txBody>
            <a:bodyPr wrap="square" rtlCol="0">
              <a:spAutoFit/>
            </a:bodyPr>
            <a:lstStyle/>
            <a:p>
              <a:r>
                <a:rPr lang="en-US" sz="1400" dirty="0"/>
                <a:t>Clustering</a:t>
              </a:r>
            </a:p>
          </p:txBody>
        </p:sp>
        <p:pic>
          <p:nvPicPr>
            <p:cNvPr id="15" name="Picture 14">
              <a:extLst>
                <a:ext uri="{FF2B5EF4-FFF2-40B4-BE49-F238E27FC236}">
                  <a16:creationId xmlns:a16="http://schemas.microsoft.com/office/drawing/2014/main" id="{5288C951-012A-4F90-B066-7DA4B70E6563}"/>
                </a:ext>
              </a:extLst>
            </p:cNvPr>
            <p:cNvPicPr>
              <a:picLocks noChangeAspect="1"/>
            </p:cNvPicPr>
            <p:nvPr/>
          </p:nvPicPr>
          <p:blipFill>
            <a:blip r:embed="rId4"/>
            <a:stretch>
              <a:fillRect/>
            </a:stretch>
          </p:blipFill>
          <p:spPr>
            <a:xfrm>
              <a:off x="6900009" y="2193406"/>
              <a:ext cx="2057401" cy="1557486"/>
            </a:xfrm>
            <a:prstGeom prst="rect">
              <a:avLst/>
            </a:prstGeom>
          </p:spPr>
        </p:pic>
      </p:grpSp>
      <p:sp>
        <p:nvSpPr>
          <p:cNvPr id="17" name="Rectangle 16">
            <a:extLst>
              <a:ext uri="{FF2B5EF4-FFF2-40B4-BE49-F238E27FC236}">
                <a16:creationId xmlns:a16="http://schemas.microsoft.com/office/drawing/2014/main" id="{24914E05-F579-46B2-9157-77FD2DADCA17}"/>
              </a:ext>
            </a:extLst>
          </p:cNvPr>
          <p:cNvSpPr/>
          <p:nvPr/>
        </p:nvSpPr>
        <p:spPr>
          <a:xfrm>
            <a:off x="113666" y="913461"/>
            <a:ext cx="4273061" cy="3843528"/>
          </a:xfrm>
          <a:prstGeom prst="rect">
            <a:avLst/>
          </a:prstGeom>
          <a:solidFill>
            <a:srgbClr val="00B050">
              <a:alpha val="19000"/>
            </a:srgb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 name="TextBox 17">
            <a:extLst>
              <a:ext uri="{FF2B5EF4-FFF2-40B4-BE49-F238E27FC236}">
                <a16:creationId xmlns:a16="http://schemas.microsoft.com/office/drawing/2014/main" id="{58E30150-52B0-4521-B113-23092736D2EF}"/>
              </a:ext>
            </a:extLst>
          </p:cNvPr>
          <p:cNvSpPr txBox="1"/>
          <p:nvPr/>
        </p:nvSpPr>
        <p:spPr>
          <a:xfrm>
            <a:off x="158263" y="1321233"/>
            <a:ext cx="430887" cy="2862322"/>
          </a:xfrm>
          <a:prstGeom prst="rect">
            <a:avLst/>
          </a:prstGeom>
          <a:noFill/>
        </p:spPr>
        <p:txBody>
          <a:bodyPr vert="vert270" wrap="square" rtlCol="0">
            <a:spAutoFit/>
          </a:bodyPr>
          <a:lstStyle/>
          <a:p>
            <a:pPr algn="ctr"/>
            <a:r>
              <a:rPr lang="en-US" sz="1600" dirty="0"/>
              <a:t>SUPERVISED</a:t>
            </a:r>
          </a:p>
        </p:txBody>
      </p:sp>
      <p:sp>
        <p:nvSpPr>
          <p:cNvPr id="19" name="Rectangle 18">
            <a:extLst>
              <a:ext uri="{FF2B5EF4-FFF2-40B4-BE49-F238E27FC236}">
                <a16:creationId xmlns:a16="http://schemas.microsoft.com/office/drawing/2014/main" id="{3E1FE540-9C5B-4A60-9D1B-3D9A32E7170D}"/>
              </a:ext>
            </a:extLst>
          </p:cNvPr>
          <p:cNvSpPr/>
          <p:nvPr/>
        </p:nvSpPr>
        <p:spPr>
          <a:xfrm>
            <a:off x="4695006" y="913461"/>
            <a:ext cx="4273061" cy="3827904"/>
          </a:xfrm>
          <a:prstGeom prst="rect">
            <a:avLst/>
          </a:prstGeom>
          <a:solidFill>
            <a:srgbClr val="00B050">
              <a:alpha val="19000"/>
            </a:srgb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6A5AC82D-0D92-4834-8EFB-6968E1DDBF62}"/>
              </a:ext>
            </a:extLst>
          </p:cNvPr>
          <p:cNvSpPr txBox="1"/>
          <p:nvPr/>
        </p:nvSpPr>
        <p:spPr>
          <a:xfrm>
            <a:off x="4645178" y="693901"/>
            <a:ext cx="430887" cy="2862322"/>
          </a:xfrm>
          <a:prstGeom prst="rect">
            <a:avLst/>
          </a:prstGeom>
          <a:noFill/>
        </p:spPr>
        <p:txBody>
          <a:bodyPr vert="vert270" wrap="square" rtlCol="0">
            <a:spAutoFit/>
          </a:bodyPr>
          <a:lstStyle/>
          <a:p>
            <a:pPr algn="ctr"/>
            <a:r>
              <a:rPr lang="en-US" sz="1600" dirty="0"/>
              <a:t>UN-SUPERVISED</a:t>
            </a:r>
          </a:p>
        </p:txBody>
      </p:sp>
      <p:sp>
        <p:nvSpPr>
          <p:cNvPr id="21" name="Callout: Bent Line with Border and Accent Bar 20">
            <a:extLst>
              <a:ext uri="{FF2B5EF4-FFF2-40B4-BE49-F238E27FC236}">
                <a16:creationId xmlns:a16="http://schemas.microsoft.com/office/drawing/2014/main" id="{98D94CA0-0161-40D5-816E-FC25F4ACCCF3}"/>
              </a:ext>
            </a:extLst>
          </p:cNvPr>
          <p:cNvSpPr/>
          <p:nvPr/>
        </p:nvSpPr>
        <p:spPr>
          <a:xfrm>
            <a:off x="5119073" y="3166106"/>
            <a:ext cx="1684928" cy="1593944"/>
          </a:xfrm>
          <a:prstGeom prst="accentBorderCallout2">
            <a:avLst>
              <a:gd name="adj1" fmla="val 16177"/>
              <a:gd name="adj2" fmla="val 110084"/>
              <a:gd name="adj3" fmla="val 16232"/>
              <a:gd name="adj4" fmla="val 95939"/>
              <a:gd name="adj5" fmla="val 15711"/>
              <a:gd name="adj6" fmla="val 170649"/>
            </a:avLst>
          </a:prstGeom>
        </p:spPr>
        <p:style>
          <a:lnRef idx="1">
            <a:schemeClr val="accent1"/>
          </a:lnRef>
          <a:fillRef idx="2">
            <a:schemeClr val="accent1"/>
          </a:fillRef>
          <a:effectRef idx="1">
            <a:schemeClr val="accent1"/>
          </a:effectRef>
          <a:fontRef idx="minor">
            <a:schemeClr val="dk1"/>
          </a:fontRef>
        </p:style>
        <p:txBody>
          <a:bodyPr rtlCol="0" anchor="ctr"/>
          <a:lstStyle/>
          <a:p>
            <a:pPr marL="228600" indent="-228600">
              <a:buFont typeface="+mj-lt"/>
              <a:buAutoNum type="arabicPeriod"/>
            </a:pPr>
            <a:r>
              <a:rPr lang="en-US" sz="1050" dirty="0">
                <a:solidFill>
                  <a:schemeClr val="tx1"/>
                </a:solidFill>
              </a:rPr>
              <a:t>Dimensionality reduction (PCA)</a:t>
            </a:r>
          </a:p>
        </p:txBody>
      </p:sp>
    </p:spTree>
    <p:extLst>
      <p:ext uri="{BB962C8B-B14F-4D97-AF65-F5344CB8AC3E}">
        <p14:creationId xmlns:p14="http://schemas.microsoft.com/office/powerpoint/2010/main" val="2613813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5F1B-47D8-448F-9060-A442475F31EC}"/>
              </a:ext>
            </a:extLst>
          </p:cNvPr>
          <p:cNvSpPr>
            <a:spLocks noGrp="1"/>
          </p:cNvSpPr>
          <p:nvPr>
            <p:ph type="title"/>
          </p:nvPr>
        </p:nvSpPr>
        <p:spPr/>
        <p:txBody>
          <a:bodyPr/>
          <a:lstStyle/>
          <a:p>
            <a:r>
              <a:rPr lang="en-US" dirty="0"/>
              <a:t>Machine learning </a:t>
            </a:r>
          </a:p>
        </p:txBody>
      </p:sp>
      <p:sp>
        <p:nvSpPr>
          <p:cNvPr id="7" name="Date Placeholder 6">
            <a:extLst>
              <a:ext uri="{FF2B5EF4-FFF2-40B4-BE49-F238E27FC236}">
                <a16:creationId xmlns:a16="http://schemas.microsoft.com/office/drawing/2014/main" id="{1B97F43D-687E-4414-87A3-6625EEBECDC7}"/>
              </a:ext>
            </a:extLst>
          </p:cNvPr>
          <p:cNvSpPr>
            <a:spLocks noGrp="1"/>
          </p:cNvSpPr>
          <p:nvPr>
            <p:ph type="dt" sz="half" idx="10"/>
          </p:nvPr>
        </p:nvSpPr>
        <p:spPr/>
        <p:txBody>
          <a:bodyPr/>
          <a:lstStyle/>
          <a:p>
            <a:fld id="{4970E07A-BE34-43EA-8E68-86B0261B8A1E}" type="datetime1">
              <a:rPr lang="en-US" smtClean="0"/>
              <a:t>1/14/19</a:t>
            </a:fld>
            <a:endParaRPr lang="en-US"/>
          </a:p>
        </p:txBody>
      </p:sp>
      <p:sp>
        <p:nvSpPr>
          <p:cNvPr id="8" name="Slide Number Placeholder 7">
            <a:extLst>
              <a:ext uri="{FF2B5EF4-FFF2-40B4-BE49-F238E27FC236}">
                <a16:creationId xmlns:a16="http://schemas.microsoft.com/office/drawing/2014/main" id="{0D05832D-66DC-4B82-ABF6-09B2EE3971DE}"/>
              </a:ext>
            </a:extLst>
          </p:cNvPr>
          <p:cNvSpPr>
            <a:spLocks noGrp="1"/>
          </p:cNvSpPr>
          <p:nvPr>
            <p:ph type="sldNum" sz="quarter" idx="4"/>
          </p:nvPr>
        </p:nvSpPr>
        <p:spPr/>
        <p:txBody>
          <a:bodyPr/>
          <a:lstStyle/>
          <a:p>
            <a:r>
              <a:rPr lang="en-US"/>
              <a:t>Slide no. </a:t>
            </a:r>
            <a:fld id="{7240F3D1-AE27-48C7-9FC9-EF8542F23A88}" type="slidenum">
              <a:rPr lang="en-US" smtClean="0"/>
              <a:pPr/>
              <a:t>41</a:t>
            </a:fld>
            <a:endParaRPr lang="en-US" dirty="0"/>
          </a:p>
        </p:txBody>
      </p:sp>
      <p:pic>
        <p:nvPicPr>
          <p:cNvPr id="3" name="Picture 2">
            <a:extLst>
              <a:ext uri="{FF2B5EF4-FFF2-40B4-BE49-F238E27FC236}">
                <a16:creationId xmlns:a16="http://schemas.microsoft.com/office/drawing/2014/main" id="{E9EC7081-8764-4C29-ACF9-A6CBD13CC8EF}"/>
              </a:ext>
            </a:extLst>
          </p:cNvPr>
          <p:cNvPicPr>
            <a:picLocks noChangeAspect="1"/>
          </p:cNvPicPr>
          <p:nvPr/>
        </p:nvPicPr>
        <p:blipFill>
          <a:blip r:embed="rId2"/>
          <a:stretch>
            <a:fillRect/>
          </a:stretch>
        </p:blipFill>
        <p:spPr>
          <a:xfrm>
            <a:off x="149814" y="944929"/>
            <a:ext cx="8854701" cy="3851795"/>
          </a:xfrm>
          <a:prstGeom prst="rect">
            <a:avLst/>
          </a:prstGeom>
        </p:spPr>
      </p:pic>
    </p:spTree>
    <p:extLst>
      <p:ext uri="{BB962C8B-B14F-4D97-AF65-F5344CB8AC3E}">
        <p14:creationId xmlns:p14="http://schemas.microsoft.com/office/powerpoint/2010/main" val="2929308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A9C4-B313-4556-967D-9C6EA7766044}"/>
              </a:ext>
            </a:extLst>
          </p:cNvPr>
          <p:cNvSpPr>
            <a:spLocks noGrp="1"/>
          </p:cNvSpPr>
          <p:nvPr>
            <p:ph type="title"/>
          </p:nvPr>
        </p:nvSpPr>
        <p:spPr/>
        <p:txBody>
          <a:bodyPr/>
          <a:lstStyle/>
          <a:p>
            <a:r>
              <a:rPr lang="en-US" dirty="0"/>
              <a:t>Machine learning – </a:t>
            </a:r>
            <a:r>
              <a:rPr lang="en-US" dirty="0" err="1"/>
              <a:t>cheAt</a:t>
            </a:r>
            <a:r>
              <a:rPr lang="en-US" dirty="0"/>
              <a:t> sheet</a:t>
            </a:r>
          </a:p>
        </p:txBody>
      </p:sp>
      <p:sp>
        <p:nvSpPr>
          <p:cNvPr id="3" name="Date Placeholder 2">
            <a:extLst>
              <a:ext uri="{FF2B5EF4-FFF2-40B4-BE49-F238E27FC236}">
                <a16:creationId xmlns:a16="http://schemas.microsoft.com/office/drawing/2014/main" id="{5DC32E0A-3DA6-48A0-A561-057AA0384FB0}"/>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A6FE6970-7100-4C8A-82C9-F7C01A215999}"/>
              </a:ext>
            </a:extLst>
          </p:cNvPr>
          <p:cNvSpPr>
            <a:spLocks noGrp="1"/>
          </p:cNvSpPr>
          <p:nvPr>
            <p:ph type="sldNum" sz="quarter" idx="4"/>
          </p:nvPr>
        </p:nvSpPr>
        <p:spPr/>
        <p:txBody>
          <a:bodyPr/>
          <a:lstStyle/>
          <a:p>
            <a:r>
              <a:rPr lang="en-US"/>
              <a:t>Slide no. </a:t>
            </a:r>
            <a:fld id="{7240F3D1-AE27-48C7-9FC9-EF8542F23A88}" type="slidenum">
              <a:rPr lang="en-US" smtClean="0"/>
              <a:pPr/>
              <a:t>42</a:t>
            </a:fld>
            <a:endParaRPr lang="en-US" dirty="0"/>
          </a:p>
        </p:txBody>
      </p:sp>
      <p:pic>
        <p:nvPicPr>
          <p:cNvPr id="5" name="Picture 4">
            <a:extLst>
              <a:ext uri="{FF2B5EF4-FFF2-40B4-BE49-F238E27FC236}">
                <a16:creationId xmlns:a16="http://schemas.microsoft.com/office/drawing/2014/main" id="{2FD3F367-AB2F-4EC3-B5DA-827C45F03D8F}"/>
              </a:ext>
            </a:extLst>
          </p:cNvPr>
          <p:cNvPicPr>
            <a:picLocks noChangeAspect="1"/>
          </p:cNvPicPr>
          <p:nvPr/>
        </p:nvPicPr>
        <p:blipFill>
          <a:blip r:embed="rId2"/>
          <a:stretch>
            <a:fillRect/>
          </a:stretch>
        </p:blipFill>
        <p:spPr>
          <a:xfrm>
            <a:off x="1279906" y="957250"/>
            <a:ext cx="6249898" cy="383100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795C016-9060-4CDB-B90F-AA20608A5521}"/>
                  </a:ext>
                </a:extLst>
              </p14:cNvPr>
              <p14:cNvContentPartPr/>
              <p14:nvPr/>
            </p14:nvContentPartPr>
            <p14:xfrm>
              <a:off x="5373938" y="2001157"/>
              <a:ext cx="892440" cy="21240"/>
            </p14:xfrm>
          </p:contentPart>
        </mc:Choice>
        <mc:Fallback xmlns="">
          <p:pic>
            <p:nvPicPr>
              <p:cNvPr id="7" name="Ink 6">
                <a:extLst>
                  <a:ext uri="{FF2B5EF4-FFF2-40B4-BE49-F238E27FC236}">
                    <a16:creationId xmlns:a16="http://schemas.microsoft.com/office/drawing/2014/main" id="{E795C016-9060-4CDB-B90F-AA20608A5521}"/>
                  </a:ext>
                </a:extLst>
              </p:cNvPr>
              <p:cNvPicPr/>
              <p:nvPr/>
            </p:nvPicPr>
            <p:blipFill>
              <a:blip r:embed="rId6"/>
              <a:stretch>
                <a:fillRect/>
              </a:stretch>
            </p:blipFill>
            <p:spPr>
              <a:xfrm>
                <a:off x="5337938" y="1929157"/>
                <a:ext cx="964080" cy="164880"/>
              </a:xfrm>
              <a:prstGeom prst="rect">
                <a:avLst/>
              </a:prstGeom>
            </p:spPr>
          </p:pic>
        </mc:Fallback>
      </mc:AlternateContent>
    </p:spTree>
    <p:extLst>
      <p:ext uri="{BB962C8B-B14F-4D97-AF65-F5344CB8AC3E}">
        <p14:creationId xmlns:p14="http://schemas.microsoft.com/office/powerpoint/2010/main" val="3898388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60CD-627E-4184-8624-2B99C41F5F75}"/>
              </a:ext>
            </a:extLst>
          </p:cNvPr>
          <p:cNvSpPr>
            <a:spLocks noGrp="1"/>
          </p:cNvSpPr>
          <p:nvPr>
            <p:ph type="title"/>
          </p:nvPr>
        </p:nvSpPr>
        <p:spPr/>
        <p:txBody>
          <a:bodyPr/>
          <a:lstStyle/>
          <a:p>
            <a:r>
              <a:rPr lang="en-US" dirty="0"/>
              <a:t>Strengths of ML</a:t>
            </a:r>
          </a:p>
        </p:txBody>
      </p:sp>
      <p:sp>
        <p:nvSpPr>
          <p:cNvPr id="3" name="Date Placeholder 2">
            <a:extLst>
              <a:ext uri="{FF2B5EF4-FFF2-40B4-BE49-F238E27FC236}">
                <a16:creationId xmlns:a16="http://schemas.microsoft.com/office/drawing/2014/main" id="{BD7D3B55-58DD-4D9E-9476-BF5337B746B2}"/>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234CA217-0290-433D-85C5-18DC2F3FF815}"/>
              </a:ext>
            </a:extLst>
          </p:cNvPr>
          <p:cNvSpPr>
            <a:spLocks noGrp="1"/>
          </p:cNvSpPr>
          <p:nvPr>
            <p:ph type="sldNum" sz="quarter" idx="4"/>
          </p:nvPr>
        </p:nvSpPr>
        <p:spPr/>
        <p:txBody>
          <a:bodyPr/>
          <a:lstStyle/>
          <a:p>
            <a:r>
              <a:rPr lang="en-US"/>
              <a:t>Slide no. </a:t>
            </a:r>
            <a:fld id="{7240F3D1-AE27-48C7-9FC9-EF8542F23A88}" type="slidenum">
              <a:rPr lang="en-US" smtClean="0"/>
              <a:pPr/>
              <a:t>43</a:t>
            </a:fld>
            <a:endParaRPr lang="en-US" dirty="0"/>
          </a:p>
        </p:txBody>
      </p:sp>
      <p:sp>
        <p:nvSpPr>
          <p:cNvPr id="5" name="Rectangle 4">
            <a:extLst>
              <a:ext uri="{FF2B5EF4-FFF2-40B4-BE49-F238E27FC236}">
                <a16:creationId xmlns:a16="http://schemas.microsoft.com/office/drawing/2014/main" id="{663971CF-94DC-4B9B-AEF4-2C2EB4F108BC}"/>
              </a:ext>
            </a:extLst>
          </p:cNvPr>
          <p:cNvSpPr/>
          <p:nvPr/>
        </p:nvSpPr>
        <p:spPr>
          <a:xfrm>
            <a:off x="70338" y="891540"/>
            <a:ext cx="8994531" cy="304698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0C0"/>
                </a:solidFill>
              </a:rPr>
              <a:t>Speed, power, efficiency and intelligence</a:t>
            </a:r>
            <a:endParaRPr lang="en-US" sz="1600" dirty="0"/>
          </a:p>
          <a:p>
            <a:pPr marL="742950" lvl="1" indent="-285750">
              <a:buFont typeface="Arial" panose="020B0604020202020204" pitchFamily="34" charset="0"/>
              <a:buChar char="•"/>
            </a:pPr>
            <a:r>
              <a:rPr lang="en-US" sz="1600" dirty="0"/>
              <a:t>ML can deliver business insights more quickly and efficiently than traditional data analysis techniques </a:t>
            </a:r>
          </a:p>
          <a:p>
            <a:pPr marL="742950" lvl="1" indent="-285750">
              <a:buFont typeface="Arial" panose="020B0604020202020204" pitchFamily="34" charset="0"/>
              <a:buChar char="•"/>
            </a:pPr>
            <a:r>
              <a:rPr lang="en-US" sz="1600" dirty="0"/>
              <a:t>No need to program every possible scenario or require a human to be part of the process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0070C0"/>
                </a:solidFill>
              </a:rPr>
              <a:t>More pervasive</a:t>
            </a:r>
            <a:endParaRPr lang="en-US" sz="1600" dirty="0"/>
          </a:p>
          <a:p>
            <a:pPr marL="742950" lvl="1" indent="-285750">
              <a:buFont typeface="Arial" panose="020B0604020202020204" pitchFamily="34" charset="0"/>
              <a:buChar char="•"/>
            </a:pPr>
            <a:r>
              <a:rPr lang="en-US" sz="1600" dirty="0"/>
              <a:t>Due to higher volumes of data collected </a:t>
            </a:r>
          </a:p>
          <a:p>
            <a:pPr marL="742950" lvl="1" indent="-285750">
              <a:buFont typeface="Arial" panose="020B0604020202020204" pitchFamily="34" charset="0"/>
              <a:buChar char="•"/>
            </a:pPr>
            <a:r>
              <a:rPr lang="en-US" sz="1600" dirty="0"/>
              <a:t>cloud data providers and vendors</a:t>
            </a:r>
          </a:p>
          <a:p>
            <a:pPr marL="742950" lvl="1" indent="-285750">
              <a:buFont typeface="Arial" panose="020B0604020202020204" pitchFamily="34" charset="0"/>
              <a:buChar char="•"/>
            </a:pPr>
            <a:r>
              <a:rPr lang="en-US" sz="1600" dirty="0"/>
              <a:t>Variety of data sources. </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0070C0"/>
                </a:solidFill>
              </a:rPr>
              <a:t>Increase/Augment the existing capability </a:t>
            </a:r>
          </a:p>
          <a:p>
            <a:pPr marL="742950" lvl="1" indent="-285750">
              <a:buFont typeface="Arial" panose="020B0604020202020204" pitchFamily="34" charset="0"/>
              <a:buChar char="•"/>
            </a:pPr>
            <a:r>
              <a:rPr lang="en-US" sz="1600" dirty="0"/>
              <a:t>Many organizations are replacing programs, such as Six Sigma, with ML algorithms</a:t>
            </a:r>
          </a:p>
        </p:txBody>
      </p:sp>
    </p:spTree>
    <p:extLst>
      <p:ext uri="{BB962C8B-B14F-4D97-AF65-F5344CB8AC3E}">
        <p14:creationId xmlns:p14="http://schemas.microsoft.com/office/powerpoint/2010/main" val="221414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7131-77D2-4C59-8AD5-9901EE2EF221}"/>
              </a:ext>
            </a:extLst>
          </p:cNvPr>
          <p:cNvSpPr>
            <a:spLocks noGrp="1"/>
          </p:cNvSpPr>
          <p:nvPr>
            <p:ph type="title"/>
          </p:nvPr>
        </p:nvSpPr>
        <p:spPr/>
        <p:txBody>
          <a:bodyPr/>
          <a:lstStyle/>
          <a:p>
            <a:r>
              <a:rPr lang="en-US" dirty="0"/>
              <a:t>Challenges of ml</a:t>
            </a:r>
          </a:p>
        </p:txBody>
      </p:sp>
      <p:sp>
        <p:nvSpPr>
          <p:cNvPr id="3" name="Date Placeholder 2">
            <a:extLst>
              <a:ext uri="{FF2B5EF4-FFF2-40B4-BE49-F238E27FC236}">
                <a16:creationId xmlns:a16="http://schemas.microsoft.com/office/drawing/2014/main" id="{D1E277DA-5299-4EEC-A37B-0437333FDE7F}"/>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2AD2A0B3-43DC-4162-8BDE-6F1D145E6FC0}"/>
              </a:ext>
            </a:extLst>
          </p:cNvPr>
          <p:cNvSpPr>
            <a:spLocks noGrp="1"/>
          </p:cNvSpPr>
          <p:nvPr>
            <p:ph type="sldNum" sz="quarter" idx="4"/>
          </p:nvPr>
        </p:nvSpPr>
        <p:spPr/>
        <p:txBody>
          <a:bodyPr/>
          <a:lstStyle/>
          <a:p>
            <a:r>
              <a:rPr lang="en-US"/>
              <a:t>Slide no. </a:t>
            </a:r>
            <a:fld id="{7240F3D1-AE27-48C7-9FC9-EF8542F23A88}" type="slidenum">
              <a:rPr lang="en-US" smtClean="0"/>
              <a:pPr/>
              <a:t>44</a:t>
            </a:fld>
            <a:endParaRPr lang="en-US" dirty="0"/>
          </a:p>
        </p:txBody>
      </p:sp>
      <p:sp>
        <p:nvSpPr>
          <p:cNvPr id="5" name="Rectangle 4">
            <a:extLst>
              <a:ext uri="{FF2B5EF4-FFF2-40B4-BE49-F238E27FC236}">
                <a16:creationId xmlns:a16="http://schemas.microsoft.com/office/drawing/2014/main" id="{164C1F2C-0BCF-4E97-BA23-562BF8A152A6}"/>
              </a:ext>
            </a:extLst>
          </p:cNvPr>
          <p:cNvSpPr/>
          <p:nvPr/>
        </p:nvSpPr>
        <p:spPr>
          <a:xfrm>
            <a:off x="65315" y="891540"/>
            <a:ext cx="8988878" cy="3293209"/>
          </a:xfrm>
          <a:prstGeom prst="rect">
            <a:avLst/>
          </a:prstGeom>
        </p:spPr>
        <p:txBody>
          <a:bodyPr wrap="square">
            <a:spAutoFit/>
          </a:bodyPr>
          <a:lstStyle/>
          <a:p>
            <a:pPr marL="285750" indent="-285750">
              <a:buFont typeface="Arial" panose="020B0604020202020204" pitchFamily="34" charset="0"/>
              <a:buChar char="•"/>
            </a:pPr>
            <a:r>
              <a:rPr lang="en-US" sz="1600" dirty="0"/>
              <a:t>It </a:t>
            </a:r>
            <a:r>
              <a:rPr lang="en-US" sz="1600" dirty="0">
                <a:solidFill>
                  <a:srgbClr val="FF0000"/>
                </a:solidFill>
              </a:rPr>
              <a:t>requires considerable data and compute </a:t>
            </a:r>
            <a:r>
              <a:rPr lang="en-US" sz="1600" dirty="0"/>
              <a:t>power.</a:t>
            </a:r>
          </a:p>
          <a:p>
            <a:pPr marL="742950" lvl="1" indent="-285750">
              <a:buFont typeface="Arial" panose="020B0604020202020204" pitchFamily="34" charset="0"/>
              <a:buChar char="•"/>
            </a:pPr>
            <a:r>
              <a:rPr lang="en-US" sz="1600" dirty="0"/>
              <a:t>Organizations will need to invest in infrastructure such as big data analytics cloud providers.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a:t>
            </a:r>
            <a:r>
              <a:rPr lang="en-US" sz="1600" dirty="0">
                <a:solidFill>
                  <a:srgbClr val="FF0000"/>
                </a:solidFill>
              </a:rPr>
              <a:t>requires knowledgeable data science specialists </a:t>
            </a:r>
            <a:r>
              <a:rPr lang="en-US" sz="1600" dirty="0"/>
              <a:t>or teams. </a:t>
            </a:r>
          </a:p>
          <a:p>
            <a:pPr marL="742950" lvl="1" indent="-285750">
              <a:buFont typeface="Arial" panose="020B0604020202020204" pitchFamily="34" charset="0"/>
              <a:buChar char="•"/>
            </a:pPr>
            <a:r>
              <a:rPr lang="en-US" sz="1600" dirty="0"/>
              <a:t>Typically, organizations that are successful with ML have one or more data scientists on staff who are knowledgeable about ML</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FF0000"/>
                </a:solidFill>
              </a:rPr>
              <a:t>Complex data integration </a:t>
            </a:r>
            <a:r>
              <a:rPr lang="en-US" sz="1600" dirty="0"/>
              <a:t>strategy. </a:t>
            </a:r>
          </a:p>
          <a:p>
            <a:pPr marL="742950" lvl="1" indent="-285750">
              <a:buFont typeface="Arial" panose="020B0604020202020204" pitchFamily="34" charset="0"/>
              <a:buChar char="•"/>
            </a:pPr>
            <a:r>
              <a:rPr lang="en-US" sz="1600" dirty="0"/>
              <a:t>Machine learning feeds off of large amounts of raw data, which often come from various sources. This brings a demand for advanced data integration tools and infrastructure, which must be addressed in a thorough data integration strategy.</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Learning ML algorithms is </a:t>
            </a:r>
            <a:r>
              <a:rPr lang="en-US" sz="1600" dirty="0">
                <a:solidFill>
                  <a:srgbClr val="FF0000"/>
                </a:solidFill>
              </a:rPr>
              <a:t>challenging without an advanced math </a:t>
            </a:r>
            <a:r>
              <a:rPr lang="en-US" sz="1600" dirty="0"/>
              <a:t>background</a:t>
            </a:r>
          </a:p>
        </p:txBody>
      </p:sp>
    </p:spTree>
    <p:extLst>
      <p:ext uri="{BB962C8B-B14F-4D97-AF65-F5344CB8AC3E}">
        <p14:creationId xmlns:p14="http://schemas.microsoft.com/office/powerpoint/2010/main" val="1832052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7131-77D2-4C59-8AD5-9901EE2EF221}"/>
              </a:ext>
            </a:extLst>
          </p:cNvPr>
          <p:cNvSpPr>
            <a:spLocks noGrp="1"/>
          </p:cNvSpPr>
          <p:nvPr>
            <p:ph type="title"/>
          </p:nvPr>
        </p:nvSpPr>
        <p:spPr/>
        <p:txBody>
          <a:bodyPr/>
          <a:lstStyle/>
          <a:p>
            <a:r>
              <a:rPr lang="en-US" dirty="0"/>
              <a:t>Challenges of ml</a:t>
            </a:r>
          </a:p>
        </p:txBody>
      </p:sp>
      <p:sp>
        <p:nvSpPr>
          <p:cNvPr id="3" name="Date Placeholder 2">
            <a:extLst>
              <a:ext uri="{FF2B5EF4-FFF2-40B4-BE49-F238E27FC236}">
                <a16:creationId xmlns:a16="http://schemas.microsoft.com/office/drawing/2014/main" id="{D1E277DA-5299-4EEC-A37B-0437333FDE7F}"/>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2AD2A0B3-43DC-4162-8BDE-6F1D145E6FC0}"/>
              </a:ext>
            </a:extLst>
          </p:cNvPr>
          <p:cNvSpPr>
            <a:spLocks noGrp="1"/>
          </p:cNvSpPr>
          <p:nvPr>
            <p:ph type="sldNum" sz="quarter" idx="4"/>
          </p:nvPr>
        </p:nvSpPr>
        <p:spPr/>
        <p:txBody>
          <a:bodyPr/>
          <a:lstStyle/>
          <a:p>
            <a:r>
              <a:rPr lang="en-US"/>
              <a:t>Slide no. </a:t>
            </a:r>
            <a:fld id="{7240F3D1-AE27-48C7-9FC9-EF8542F23A88}" type="slidenum">
              <a:rPr lang="en-US" smtClean="0"/>
              <a:pPr/>
              <a:t>45</a:t>
            </a:fld>
            <a:endParaRPr lang="en-US" dirty="0"/>
          </a:p>
        </p:txBody>
      </p:sp>
      <p:sp>
        <p:nvSpPr>
          <p:cNvPr id="5" name="Rectangle 4">
            <a:extLst>
              <a:ext uri="{FF2B5EF4-FFF2-40B4-BE49-F238E27FC236}">
                <a16:creationId xmlns:a16="http://schemas.microsoft.com/office/drawing/2014/main" id="{164C1F2C-0BCF-4E97-BA23-562BF8A152A6}"/>
              </a:ext>
            </a:extLst>
          </p:cNvPr>
          <p:cNvSpPr/>
          <p:nvPr/>
        </p:nvSpPr>
        <p:spPr>
          <a:xfrm>
            <a:off x="65315" y="891540"/>
            <a:ext cx="8988878" cy="230832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FF0000"/>
                </a:solidFill>
              </a:rPr>
              <a:t>Context of data often changes</a:t>
            </a:r>
            <a:r>
              <a:rPr lang="en-US" sz="1600" dirty="0"/>
              <a:t>.  </a:t>
            </a:r>
          </a:p>
          <a:p>
            <a:pPr marL="742950" lvl="1" indent="-285750">
              <a:buFont typeface="Arial" panose="020B0604020202020204" pitchFamily="34" charset="0"/>
              <a:buChar char="•"/>
            </a:pPr>
            <a:r>
              <a:rPr lang="en-US" sz="1600" dirty="0"/>
              <a:t>For example, financial or demographic information used at the start of an ML analysis become less relevant before that analysis is complete, due to changes in external factors that have occurred in the meantime.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Also, when data is pulled from one context and integrated with data from another, this may have ramifications on its accuracy or validity.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Addressing these issues with </a:t>
            </a:r>
            <a:r>
              <a:rPr lang="en-US" sz="1600" dirty="0">
                <a:solidFill>
                  <a:srgbClr val="0070C0"/>
                </a:solidFill>
              </a:rPr>
              <a:t>advance data practices </a:t>
            </a:r>
            <a:r>
              <a:rPr lang="en-US" sz="1600" dirty="0"/>
              <a:t>can be a challenge</a:t>
            </a:r>
          </a:p>
        </p:txBody>
      </p:sp>
    </p:spTree>
    <p:extLst>
      <p:ext uri="{BB962C8B-B14F-4D97-AF65-F5344CB8AC3E}">
        <p14:creationId xmlns:p14="http://schemas.microsoft.com/office/powerpoint/2010/main" val="1542457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7131-77D2-4C59-8AD5-9901EE2EF221}"/>
              </a:ext>
            </a:extLst>
          </p:cNvPr>
          <p:cNvSpPr>
            <a:spLocks noGrp="1"/>
          </p:cNvSpPr>
          <p:nvPr>
            <p:ph type="title"/>
          </p:nvPr>
        </p:nvSpPr>
        <p:spPr/>
        <p:txBody>
          <a:bodyPr/>
          <a:lstStyle/>
          <a:p>
            <a:r>
              <a:rPr lang="en-US" dirty="0"/>
              <a:t>Challenges of ml</a:t>
            </a:r>
          </a:p>
        </p:txBody>
      </p:sp>
      <p:sp>
        <p:nvSpPr>
          <p:cNvPr id="3" name="Date Placeholder 2">
            <a:extLst>
              <a:ext uri="{FF2B5EF4-FFF2-40B4-BE49-F238E27FC236}">
                <a16:creationId xmlns:a16="http://schemas.microsoft.com/office/drawing/2014/main" id="{D1E277DA-5299-4EEC-A37B-0437333FDE7F}"/>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2AD2A0B3-43DC-4162-8BDE-6F1D145E6FC0}"/>
              </a:ext>
            </a:extLst>
          </p:cNvPr>
          <p:cNvSpPr>
            <a:spLocks noGrp="1"/>
          </p:cNvSpPr>
          <p:nvPr>
            <p:ph type="sldNum" sz="quarter" idx="4"/>
          </p:nvPr>
        </p:nvSpPr>
        <p:spPr/>
        <p:txBody>
          <a:bodyPr/>
          <a:lstStyle/>
          <a:p>
            <a:r>
              <a:rPr lang="en-US"/>
              <a:t>Slide no. </a:t>
            </a:r>
            <a:fld id="{7240F3D1-AE27-48C7-9FC9-EF8542F23A88}" type="slidenum">
              <a:rPr lang="en-US" smtClean="0"/>
              <a:pPr/>
              <a:t>46</a:t>
            </a:fld>
            <a:endParaRPr lang="en-US" dirty="0"/>
          </a:p>
        </p:txBody>
      </p:sp>
      <p:sp>
        <p:nvSpPr>
          <p:cNvPr id="5" name="Rectangle 4">
            <a:extLst>
              <a:ext uri="{FF2B5EF4-FFF2-40B4-BE49-F238E27FC236}">
                <a16:creationId xmlns:a16="http://schemas.microsoft.com/office/drawing/2014/main" id="{164C1F2C-0BCF-4E97-BA23-562BF8A152A6}"/>
              </a:ext>
            </a:extLst>
          </p:cNvPr>
          <p:cNvSpPr/>
          <p:nvPr/>
        </p:nvSpPr>
        <p:spPr>
          <a:xfrm>
            <a:off x="65315" y="891540"/>
            <a:ext cx="8988878" cy="2554545"/>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FF0000"/>
                </a:solidFill>
              </a:rPr>
              <a:t>Algorithmic bias</a:t>
            </a:r>
            <a:r>
              <a:rPr lang="en-US" sz="1600" dirty="0">
                <a:solidFill>
                  <a:srgbClr val="0070C0"/>
                </a:solidFill>
              </a:rPr>
              <a:t>,</a:t>
            </a:r>
            <a:r>
              <a:rPr lang="en-US" sz="1600" dirty="0"/>
              <a: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privacy and ethical concerns may be overlooked.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It's easy to lose sight of </a:t>
            </a:r>
            <a:r>
              <a:rPr lang="en-US" sz="1600" dirty="0">
                <a:solidFill>
                  <a:srgbClr val="FF0000"/>
                </a:solidFill>
              </a:rPr>
              <a:t>privacy and ethical </a:t>
            </a:r>
            <a:r>
              <a:rPr lang="en-US" sz="1600" dirty="0"/>
              <a:t>issues in our journey for exploration and discovery. If ML insights involve too much personal information, for example, this can raise </a:t>
            </a:r>
            <a:r>
              <a:rPr lang="en-US" sz="1600" dirty="0">
                <a:solidFill>
                  <a:srgbClr val="FF0000"/>
                </a:solidFill>
              </a:rPr>
              <a:t>moral or legal red </a:t>
            </a:r>
            <a:r>
              <a:rPr lang="en-US" sz="1600" dirty="0"/>
              <a:t>flags.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 rising concern with ML includes determining if the predictions or outputs are discriminating based on data.</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873967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EE9B-C353-4ACC-B6E1-3F13506EE4AE}"/>
              </a:ext>
            </a:extLst>
          </p:cNvPr>
          <p:cNvSpPr>
            <a:spLocks noGrp="1"/>
          </p:cNvSpPr>
          <p:nvPr>
            <p:ph type="title"/>
          </p:nvPr>
        </p:nvSpPr>
        <p:spPr/>
        <p:txBody>
          <a:bodyPr/>
          <a:lstStyle/>
          <a:p>
            <a:r>
              <a:rPr lang="en-US" dirty="0"/>
              <a:t>Parametric &amp; non-parametric machine learning</a:t>
            </a:r>
          </a:p>
        </p:txBody>
      </p:sp>
      <p:sp>
        <p:nvSpPr>
          <p:cNvPr id="3" name="Date Placeholder 2">
            <a:extLst>
              <a:ext uri="{FF2B5EF4-FFF2-40B4-BE49-F238E27FC236}">
                <a16:creationId xmlns:a16="http://schemas.microsoft.com/office/drawing/2014/main" id="{1E15E81B-AD06-4888-A9AA-26CAF5ECF6EB}"/>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3BFA553E-0BC4-4C94-86EB-1A431A5A3A68}"/>
              </a:ext>
            </a:extLst>
          </p:cNvPr>
          <p:cNvSpPr>
            <a:spLocks noGrp="1"/>
          </p:cNvSpPr>
          <p:nvPr>
            <p:ph type="sldNum" sz="quarter" idx="4"/>
          </p:nvPr>
        </p:nvSpPr>
        <p:spPr/>
        <p:txBody>
          <a:bodyPr/>
          <a:lstStyle/>
          <a:p>
            <a:r>
              <a:rPr lang="en-US"/>
              <a:t>Slide no. </a:t>
            </a:r>
            <a:fld id="{7240F3D1-AE27-48C7-9FC9-EF8542F23A88}" type="slidenum">
              <a:rPr lang="en-US" smtClean="0"/>
              <a:pPr/>
              <a:t>47</a:t>
            </a:fld>
            <a:endParaRPr lang="en-US" dirty="0"/>
          </a:p>
        </p:txBody>
      </p:sp>
      <p:graphicFrame>
        <p:nvGraphicFramePr>
          <p:cNvPr id="5" name="Table 4">
            <a:extLst>
              <a:ext uri="{FF2B5EF4-FFF2-40B4-BE49-F238E27FC236}">
                <a16:creationId xmlns:a16="http://schemas.microsoft.com/office/drawing/2014/main" id="{EC168C03-67A3-4163-A3E7-434CF29E0BE2}"/>
              </a:ext>
            </a:extLst>
          </p:cNvPr>
          <p:cNvGraphicFramePr>
            <a:graphicFrameLocks noGrp="1"/>
          </p:cNvGraphicFramePr>
          <p:nvPr>
            <p:extLst>
              <p:ext uri="{D42A27DB-BD31-4B8C-83A1-F6EECF244321}">
                <p14:modId xmlns:p14="http://schemas.microsoft.com/office/powerpoint/2010/main" val="3432120447"/>
              </p:ext>
            </p:extLst>
          </p:nvPr>
        </p:nvGraphicFramePr>
        <p:xfrm>
          <a:off x="171450" y="952500"/>
          <a:ext cx="8877300" cy="3896360"/>
        </p:xfrm>
        <a:graphic>
          <a:graphicData uri="http://schemas.openxmlformats.org/drawingml/2006/table">
            <a:tbl>
              <a:tblPr firstRow="1" bandRow="1">
                <a:tableStyleId>{912C8C85-51F0-491E-9774-3900AFEF0FD7}</a:tableStyleId>
              </a:tblPr>
              <a:tblGrid>
                <a:gridCol w="4438650">
                  <a:extLst>
                    <a:ext uri="{9D8B030D-6E8A-4147-A177-3AD203B41FA5}">
                      <a16:colId xmlns:a16="http://schemas.microsoft.com/office/drawing/2014/main" val="1911430003"/>
                    </a:ext>
                  </a:extLst>
                </a:gridCol>
                <a:gridCol w="4438650">
                  <a:extLst>
                    <a:ext uri="{9D8B030D-6E8A-4147-A177-3AD203B41FA5}">
                      <a16:colId xmlns:a16="http://schemas.microsoft.com/office/drawing/2014/main" val="517232752"/>
                    </a:ext>
                  </a:extLst>
                </a:gridCol>
              </a:tblGrid>
              <a:tr h="370840">
                <a:tc>
                  <a:txBody>
                    <a:bodyPr/>
                    <a:lstStyle/>
                    <a:p>
                      <a:r>
                        <a:rPr lang="en-US" dirty="0"/>
                        <a:t>Parametric</a:t>
                      </a:r>
                    </a:p>
                  </a:txBody>
                  <a:tcPr/>
                </a:tc>
                <a:tc>
                  <a:txBody>
                    <a:bodyPr/>
                    <a:lstStyle/>
                    <a:p>
                      <a:r>
                        <a:rPr lang="en-US" dirty="0"/>
                        <a:t>non-parametric</a:t>
                      </a:r>
                    </a:p>
                  </a:txBody>
                  <a:tcPr/>
                </a:tc>
                <a:extLst>
                  <a:ext uri="{0D108BD9-81ED-4DB2-BD59-A6C34878D82A}">
                    <a16:rowId xmlns:a16="http://schemas.microsoft.com/office/drawing/2014/main" val="2862059617"/>
                  </a:ext>
                </a:extLst>
              </a:tr>
              <a:tr h="370840">
                <a:tc>
                  <a:txBody>
                    <a:bodyPr/>
                    <a:lstStyle/>
                    <a:p>
                      <a:r>
                        <a:rPr lang="en-US" dirty="0"/>
                        <a:t>finite number of parameters</a:t>
                      </a:r>
                    </a:p>
                  </a:txBody>
                  <a:tcPr/>
                </a:tc>
                <a:tc>
                  <a:txBody>
                    <a:bodyPr/>
                    <a:lstStyle/>
                    <a:p>
                      <a:r>
                        <a:rPr lang="en-US" dirty="0"/>
                        <a:t>number of parameters is (potentially) infinite</a:t>
                      </a:r>
                    </a:p>
                  </a:txBody>
                  <a:tcPr/>
                </a:tc>
                <a:extLst>
                  <a:ext uri="{0D108BD9-81ED-4DB2-BD59-A6C34878D82A}">
                    <a16:rowId xmlns:a16="http://schemas.microsoft.com/office/drawing/2014/main" val="828387615"/>
                  </a:ext>
                </a:extLst>
              </a:tr>
              <a:tr h="370840">
                <a:tc>
                  <a:txBody>
                    <a:bodyPr/>
                    <a:lstStyle/>
                    <a:p>
                      <a:r>
                        <a:rPr lang="en-US" dirty="0"/>
                        <a:t>a fixed structure or model</a:t>
                      </a:r>
                    </a:p>
                  </a:txBody>
                  <a:tcPr/>
                </a:tc>
                <a:tc>
                  <a:txBody>
                    <a:bodyPr/>
                    <a:lstStyle/>
                    <a:p>
                      <a:r>
                        <a:rPr lang="en-US" dirty="0"/>
                        <a:t>the complexity of the model grows with the number of training data</a:t>
                      </a:r>
                    </a:p>
                  </a:txBody>
                  <a:tcPr/>
                </a:tc>
                <a:extLst>
                  <a:ext uri="{0D108BD9-81ED-4DB2-BD59-A6C34878D82A}">
                    <a16:rowId xmlns:a16="http://schemas.microsoft.com/office/drawing/2014/main" val="2509588234"/>
                  </a:ext>
                </a:extLst>
              </a:tr>
              <a:tr h="370840">
                <a:tc>
                  <a:txBody>
                    <a:bodyPr/>
                    <a:lstStyle/>
                    <a:p>
                      <a:r>
                        <a:rPr lang="en-US" dirty="0"/>
                        <a:t>In the field of statistics, the term parametric is also associated with a </a:t>
                      </a:r>
                      <a:r>
                        <a:rPr lang="en-US" dirty="0">
                          <a:highlight>
                            <a:srgbClr val="FFFF00"/>
                          </a:highlight>
                        </a:rPr>
                        <a:t>specified probability distribution </a:t>
                      </a:r>
                      <a:r>
                        <a:rPr lang="en-US" dirty="0"/>
                        <a:t>that you “assume” your data follows and this distribution comes with the </a:t>
                      </a:r>
                      <a:r>
                        <a:rPr lang="en-US" dirty="0">
                          <a:highlight>
                            <a:srgbClr val="FFFF00"/>
                          </a:highlight>
                        </a:rPr>
                        <a:t>finite number of parameters </a:t>
                      </a:r>
                      <a:r>
                        <a:rPr lang="en-US" dirty="0"/>
                        <a:t>(for example, the </a:t>
                      </a:r>
                      <a:r>
                        <a:rPr lang="en-US" dirty="0">
                          <a:solidFill>
                            <a:srgbClr val="0070C0"/>
                          </a:solidFill>
                        </a:rPr>
                        <a:t>mean</a:t>
                      </a:r>
                      <a:r>
                        <a:rPr lang="en-US" dirty="0"/>
                        <a:t> and </a:t>
                      </a:r>
                      <a:r>
                        <a:rPr lang="en-US" dirty="0">
                          <a:solidFill>
                            <a:srgbClr val="0070C0"/>
                          </a:solidFill>
                        </a:rPr>
                        <a:t>standard deviation </a:t>
                      </a:r>
                      <a:r>
                        <a:rPr lang="en-US" dirty="0"/>
                        <a:t>of a normal distribution)</a:t>
                      </a:r>
                    </a:p>
                  </a:txBody>
                  <a:tcPr/>
                </a:tc>
                <a:tc>
                  <a:txBody>
                    <a:bodyPr/>
                    <a:lstStyle/>
                    <a:p>
                      <a:r>
                        <a:rPr lang="en-US" dirty="0"/>
                        <a:t>The method does not assume anything about the form of the mapping function other than patterns that are close are likely have a similar output variable</a:t>
                      </a:r>
                    </a:p>
                  </a:txBody>
                  <a:tcPr/>
                </a:tc>
                <a:extLst>
                  <a:ext uri="{0D108BD9-81ED-4DB2-BD59-A6C34878D82A}">
                    <a16:rowId xmlns:a16="http://schemas.microsoft.com/office/drawing/2014/main" val="1011849163"/>
                  </a:ext>
                </a:extLst>
              </a:tr>
              <a:tr h="370840">
                <a:tc>
                  <a:txBody>
                    <a:bodyPr/>
                    <a:lstStyle/>
                    <a:p>
                      <a:r>
                        <a:rPr lang="en-US" dirty="0"/>
                        <a:t>Nonparametric methods are good when you have a lot of data and no prior knowledge, and when you don’t want to worry too much about choosing just the right features.</a:t>
                      </a:r>
                    </a:p>
                    <a:p>
                      <a:endParaRPr lang="en-US" dirty="0"/>
                    </a:p>
                    <a:p>
                      <a:r>
                        <a:rPr lang="en-US" dirty="0">
                          <a:solidFill>
                            <a:srgbClr val="0070C0"/>
                          </a:solidFill>
                        </a:rPr>
                        <a:t>— Artificial Intelligence: A Modern Approach, page 757</a:t>
                      </a:r>
                    </a:p>
                  </a:txBody>
                  <a:tcPr/>
                </a:tc>
                <a:tc>
                  <a:txBody>
                    <a:bodyPr/>
                    <a:lstStyle/>
                    <a:p>
                      <a:r>
                        <a:rPr lang="en-US" dirty="0"/>
                        <a:t>A learning model that summarizes data with a set of parameters of fixed size (independent of the number of training examples) is called a parametric model. No matter how much data you throw at a parametric model, it won’t change its mind about how many parameters it needs.</a:t>
                      </a:r>
                    </a:p>
                    <a:p>
                      <a:endParaRPr lang="en-US" dirty="0"/>
                    </a:p>
                    <a:p>
                      <a:r>
                        <a:rPr lang="en-US" dirty="0"/>
                        <a:t>— </a:t>
                      </a:r>
                      <a:r>
                        <a:rPr lang="en-US" dirty="0">
                          <a:solidFill>
                            <a:srgbClr val="0070C0"/>
                          </a:solidFill>
                        </a:rPr>
                        <a:t>Artificial Intelligence: A Modern Approach, page 737</a:t>
                      </a:r>
                    </a:p>
                  </a:txBody>
                  <a:tcPr/>
                </a:tc>
                <a:extLst>
                  <a:ext uri="{0D108BD9-81ED-4DB2-BD59-A6C34878D82A}">
                    <a16:rowId xmlns:a16="http://schemas.microsoft.com/office/drawing/2014/main" val="3132102887"/>
                  </a:ext>
                </a:extLst>
              </a:tr>
            </a:tbl>
          </a:graphicData>
        </a:graphic>
      </p:graphicFrame>
    </p:spTree>
    <p:extLst>
      <p:ext uri="{BB962C8B-B14F-4D97-AF65-F5344CB8AC3E}">
        <p14:creationId xmlns:p14="http://schemas.microsoft.com/office/powerpoint/2010/main" val="988139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EE9B-C353-4ACC-B6E1-3F13506EE4AE}"/>
              </a:ext>
            </a:extLst>
          </p:cNvPr>
          <p:cNvSpPr>
            <a:spLocks noGrp="1"/>
          </p:cNvSpPr>
          <p:nvPr>
            <p:ph type="title"/>
          </p:nvPr>
        </p:nvSpPr>
        <p:spPr>
          <a:xfrm>
            <a:off x="0" y="0"/>
            <a:ext cx="9144000" cy="891540"/>
          </a:xfrm>
        </p:spPr>
        <p:txBody>
          <a:bodyPr/>
          <a:lstStyle/>
          <a:p>
            <a:r>
              <a:rPr lang="en-US" dirty="0"/>
              <a:t>Parametric &amp; non-parametric machine learning</a:t>
            </a:r>
          </a:p>
        </p:txBody>
      </p:sp>
      <p:sp>
        <p:nvSpPr>
          <p:cNvPr id="3" name="Date Placeholder 2">
            <a:extLst>
              <a:ext uri="{FF2B5EF4-FFF2-40B4-BE49-F238E27FC236}">
                <a16:creationId xmlns:a16="http://schemas.microsoft.com/office/drawing/2014/main" id="{1E15E81B-AD06-4888-A9AA-26CAF5ECF6EB}"/>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3BFA553E-0BC4-4C94-86EB-1A431A5A3A68}"/>
              </a:ext>
            </a:extLst>
          </p:cNvPr>
          <p:cNvSpPr>
            <a:spLocks noGrp="1"/>
          </p:cNvSpPr>
          <p:nvPr>
            <p:ph type="sldNum" sz="quarter" idx="4"/>
          </p:nvPr>
        </p:nvSpPr>
        <p:spPr/>
        <p:txBody>
          <a:bodyPr/>
          <a:lstStyle/>
          <a:p>
            <a:r>
              <a:rPr lang="en-US"/>
              <a:t>Slide no. </a:t>
            </a:r>
            <a:fld id="{7240F3D1-AE27-48C7-9FC9-EF8542F23A88}" type="slidenum">
              <a:rPr lang="en-US" smtClean="0"/>
              <a:pPr/>
              <a:t>48</a:t>
            </a:fld>
            <a:endParaRPr lang="en-US" dirty="0"/>
          </a:p>
        </p:txBody>
      </p:sp>
      <p:sp>
        <p:nvSpPr>
          <p:cNvPr id="6" name="Rectangle 5">
            <a:extLst>
              <a:ext uri="{FF2B5EF4-FFF2-40B4-BE49-F238E27FC236}">
                <a16:creationId xmlns:a16="http://schemas.microsoft.com/office/drawing/2014/main" id="{F0CBCD95-E14A-4735-AB7B-D289B3FEE705}"/>
              </a:ext>
            </a:extLst>
          </p:cNvPr>
          <p:cNvSpPr/>
          <p:nvPr/>
        </p:nvSpPr>
        <p:spPr>
          <a:xfrm>
            <a:off x="104775" y="891540"/>
            <a:ext cx="8934450" cy="3293209"/>
          </a:xfrm>
          <a:prstGeom prst="rect">
            <a:avLst/>
          </a:prstGeom>
        </p:spPr>
        <p:txBody>
          <a:bodyPr wrap="square">
            <a:spAutoFit/>
          </a:bodyPr>
          <a:lstStyle/>
          <a:p>
            <a:pPr marL="285750" indent="-285750">
              <a:buFont typeface="Arial" panose="020B0604020202020204" pitchFamily="34" charset="0"/>
              <a:buChar char="•"/>
            </a:pPr>
            <a:r>
              <a:rPr lang="en-US" sz="1600" dirty="0"/>
              <a:t>In parametric modelling we use the training data to compute the parameters of the model, then at test time we use the parameters (i.e. not the training data) to make predictions on test points.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non-parametric modelling we make predictions directly as a function of the training data, so we need to keep it during the test/validation time.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E.g. </a:t>
            </a:r>
            <a:r>
              <a:rPr lang="en-US" sz="1600" dirty="0">
                <a:solidFill>
                  <a:srgbClr val="0070C0"/>
                </a:solidFill>
              </a:rPr>
              <a:t>kmeans</a:t>
            </a:r>
            <a:r>
              <a:rPr lang="en-US" sz="1600" dirty="0"/>
              <a:t> is </a:t>
            </a:r>
            <a:r>
              <a:rPr lang="en-US" sz="1600" dirty="0">
                <a:solidFill>
                  <a:srgbClr val="0070C0"/>
                </a:solidFill>
              </a:rPr>
              <a:t>parametric</a:t>
            </a:r>
            <a:r>
              <a:rPr lang="en-US" sz="1600" dirty="0"/>
              <a:t> because you use the training data to choose where to place the </a:t>
            </a:r>
            <a:r>
              <a:rPr lang="en-US" sz="1600" dirty="0">
                <a:highlight>
                  <a:srgbClr val="FFFF00"/>
                </a:highlight>
              </a:rPr>
              <a:t>k cluster</a:t>
            </a:r>
            <a:r>
              <a:rPr lang="en-US" sz="1600" dirty="0"/>
              <a:t>, but then at test time you just need the </a:t>
            </a:r>
            <a:r>
              <a:rPr lang="en-US" sz="1600" dirty="0">
                <a:highlight>
                  <a:srgbClr val="FFFF00"/>
                </a:highlight>
              </a:rPr>
              <a:t>cluster centers </a:t>
            </a:r>
            <a:r>
              <a:rPr lang="en-US" sz="1600" dirty="0"/>
              <a:t>to make predictions. On the other hand, </a:t>
            </a:r>
            <a:r>
              <a:rPr lang="en-US" sz="1600" dirty="0" err="1">
                <a:solidFill>
                  <a:srgbClr val="0070C0"/>
                </a:solidFill>
              </a:rPr>
              <a:t>knn</a:t>
            </a:r>
            <a:r>
              <a:rPr lang="en-US" sz="1600" dirty="0"/>
              <a:t> is </a:t>
            </a:r>
            <a:r>
              <a:rPr lang="en-US" sz="1600" dirty="0">
                <a:solidFill>
                  <a:srgbClr val="0070C0"/>
                </a:solidFill>
              </a:rPr>
              <a:t>non-parametric</a:t>
            </a:r>
            <a:r>
              <a:rPr lang="en-US" sz="1600" dirty="0"/>
              <a:t> because we use the training data directly to make predictions at test time.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highlight>
                  <a:srgbClr val="FFFF00"/>
                </a:highlight>
              </a:rPr>
              <a:t>Bottom line</a:t>
            </a:r>
            <a:r>
              <a:rPr lang="en-US" sz="1600" dirty="0"/>
              <a:t>: </a:t>
            </a:r>
          </a:p>
          <a:p>
            <a:pPr marL="742950" lvl="1" indent="-285750">
              <a:buFont typeface="Arial" panose="020B0604020202020204" pitchFamily="34" charset="0"/>
              <a:buChar char="•"/>
            </a:pPr>
            <a:r>
              <a:rPr lang="en-US" sz="1600" i="1" dirty="0"/>
              <a:t>If you need the training data to make predictions at test time then the model is </a:t>
            </a:r>
            <a:r>
              <a:rPr lang="en-US" sz="1600" i="1" dirty="0">
                <a:solidFill>
                  <a:srgbClr val="0070C0"/>
                </a:solidFill>
              </a:rPr>
              <a:t>non-parametric</a:t>
            </a:r>
            <a:r>
              <a:rPr lang="en-US" sz="1600" i="1" dirty="0"/>
              <a:t>.</a:t>
            </a:r>
          </a:p>
          <a:p>
            <a:pPr marL="742950" lvl="1" indent="-285750">
              <a:buFont typeface="Arial" panose="020B0604020202020204" pitchFamily="34" charset="0"/>
              <a:buChar char="•"/>
            </a:pPr>
            <a:r>
              <a:rPr lang="en-US" sz="1600" i="1" dirty="0"/>
              <a:t>If you can throw the training data away after training then the model is </a:t>
            </a:r>
            <a:r>
              <a:rPr lang="en-US" sz="1600" i="1" dirty="0">
                <a:solidFill>
                  <a:srgbClr val="0070C0"/>
                </a:solidFill>
              </a:rPr>
              <a:t>parametric</a:t>
            </a:r>
            <a:r>
              <a:rPr lang="en-US" sz="1600" i="1" dirty="0"/>
              <a:t>.</a:t>
            </a:r>
          </a:p>
        </p:txBody>
      </p:sp>
    </p:spTree>
    <p:extLst>
      <p:ext uri="{BB962C8B-B14F-4D97-AF65-F5344CB8AC3E}">
        <p14:creationId xmlns:p14="http://schemas.microsoft.com/office/powerpoint/2010/main" val="3048630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EE9B-C353-4ACC-B6E1-3F13506EE4AE}"/>
              </a:ext>
            </a:extLst>
          </p:cNvPr>
          <p:cNvSpPr>
            <a:spLocks noGrp="1"/>
          </p:cNvSpPr>
          <p:nvPr>
            <p:ph type="title"/>
          </p:nvPr>
        </p:nvSpPr>
        <p:spPr>
          <a:xfrm>
            <a:off x="0" y="0"/>
            <a:ext cx="9144000" cy="891540"/>
          </a:xfrm>
        </p:spPr>
        <p:txBody>
          <a:bodyPr/>
          <a:lstStyle/>
          <a:p>
            <a:r>
              <a:rPr lang="en-US" dirty="0"/>
              <a:t>Parametric &amp; non-parametric machine learning</a:t>
            </a:r>
          </a:p>
        </p:txBody>
      </p:sp>
      <p:sp>
        <p:nvSpPr>
          <p:cNvPr id="3" name="Date Placeholder 2">
            <a:extLst>
              <a:ext uri="{FF2B5EF4-FFF2-40B4-BE49-F238E27FC236}">
                <a16:creationId xmlns:a16="http://schemas.microsoft.com/office/drawing/2014/main" id="{1E15E81B-AD06-4888-A9AA-26CAF5ECF6EB}"/>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3BFA553E-0BC4-4C94-86EB-1A431A5A3A68}"/>
              </a:ext>
            </a:extLst>
          </p:cNvPr>
          <p:cNvSpPr>
            <a:spLocks noGrp="1"/>
          </p:cNvSpPr>
          <p:nvPr>
            <p:ph type="sldNum" sz="quarter" idx="4"/>
          </p:nvPr>
        </p:nvSpPr>
        <p:spPr/>
        <p:txBody>
          <a:bodyPr/>
          <a:lstStyle/>
          <a:p>
            <a:r>
              <a:rPr lang="en-US"/>
              <a:t>Slide no. </a:t>
            </a:r>
            <a:fld id="{7240F3D1-AE27-48C7-9FC9-EF8542F23A88}" type="slidenum">
              <a:rPr lang="en-US" smtClean="0"/>
              <a:pPr/>
              <a:t>49</a:t>
            </a:fld>
            <a:endParaRPr lang="en-US" dirty="0"/>
          </a:p>
        </p:txBody>
      </p:sp>
      <p:graphicFrame>
        <p:nvGraphicFramePr>
          <p:cNvPr id="5" name="Table 4">
            <a:extLst>
              <a:ext uri="{FF2B5EF4-FFF2-40B4-BE49-F238E27FC236}">
                <a16:creationId xmlns:a16="http://schemas.microsoft.com/office/drawing/2014/main" id="{EC168C03-67A3-4163-A3E7-434CF29E0BE2}"/>
              </a:ext>
            </a:extLst>
          </p:cNvPr>
          <p:cNvGraphicFramePr>
            <a:graphicFrameLocks noGrp="1"/>
          </p:cNvGraphicFramePr>
          <p:nvPr>
            <p:extLst>
              <p:ext uri="{D42A27DB-BD31-4B8C-83A1-F6EECF244321}">
                <p14:modId xmlns:p14="http://schemas.microsoft.com/office/powerpoint/2010/main" val="1521687033"/>
              </p:ext>
            </p:extLst>
          </p:nvPr>
        </p:nvGraphicFramePr>
        <p:xfrm>
          <a:off x="171450" y="952500"/>
          <a:ext cx="8877300" cy="3731260"/>
        </p:xfrm>
        <a:graphic>
          <a:graphicData uri="http://schemas.openxmlformats.org/drawingml/2006/table">
            <a:tbl>
              <a:tblPr firstRow="1" bandRow="1">
                <a:tableStyleId>{912C8C85-51F0-491E-9774-3900AFEF0FD7}</a:tableStyleId>
              </a:tblPr>
              <a:tblGrid>
                <a:gridCol w="4438650">
                  <a:extLst>
                    <a:ext uri="{9D8B030D-6E8A-4147-A177-3AD203B41FA5}">
                      <a16:colId xmlns:a16="http://schemas.microsoft.com/office/drawing/2014/main" val="1911430003"/>
                    </a:ext>
                  </a:extLst>
                </a:gridCol>
                <a:gridCol w="4438650">
                  <a:extLst>
                    <a:ext uri="{9D8B030D-6E8A-4147-A177-3AD203B41FA5}">
                      <a16:colId xmlns:a16="http://schemas.microsoft.com/office/drawing/2014/main" val="517232752"/>
                    </a:ext>
                  </a:extLst>
                </a:gridCol>
              </a:tblGrid>
              <a:tr h="370840">
                <a:tc>
                  <a:txBody>
                    <a:bodyPr/>
                    <a:lstStyle/>
                    <a:p>
                      <a:r>
                        <a:rPr lang="en-US" dirty="0"/>
                        <a:t>Parametric</a:t>
                      </a:r>
                    </a:p>
                  </a:txBody>
                  <a:tcPr/>
                </a:tc>
                <a:tc>
                  <a:txBody>
                    <a:bodyPr/>
                    <a:lstStyle/>
                    <a:p>
                      <a:r>
                        <a:rPr lang="en-US" dirty="0"/>
                        <a:t>non-parametric</a:t>
                      </a:r>
                    </a:p>
                  </a:txBody>
                  <a:tcPr/>
                </a:tc>
                <a:extLst>
                  <a:ext uri="{0D108BD9-81ED-4DB2-BD59-A6C34878D82A}">
                    <a16:rowId xmlns:a16="http://schemas.microsoft.com/office/drawing/2014/main" val="2862059617"/>
                  </a:ext>
                </a:extLst>
              </a:tr>
              <a:tr h="370840">
                <a:tc>
                  <a:txBody>
                    <a:bodyPr/>
                    <a:lstStyle/>
                    <a:p>
                      <a:r>
                        <a:rPr lang="en-US" dirty="0"/>
                        <a:t>machine learning algorithms include:</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70C0"/>
                          </a:solidFill>
                        </a:rPr>
                        <a:t>Naive Bayes</a:t>
                      </a:r>
                    </a:p>
                    <a:p>
                      <a:pPr marL="285750" indent="-285750">
                        <a:buFont typeface="Arial" panose="020B0604020202020204" pitchFamily="34" charset="0"/>
                        <a:buChar char="•"/>
                      </a:pPr>
                      <a:r>
                        <a:rPr lang="en-US" dirty="0">
                          <a:solidFill>
                            <a:srgbClr val="0070C0"/>
                          </a:solidFill>
                        </a:rPr>
                        <a:t>Linear regression, Logistic Regression, RBF SVM</a:t>
                      </a:r>
                    </a:p>
                    <a:p>
                      <a:pPr marL="285750" indent="-285750">
                        <a:buFont typeface="Arial" panose="020B0604020202020204" pitchFamily="34" charset="0"/>
                        <a:buChar char="•"/>
                      </a:pPr>
                      <a:r>
                        <a:rPr lang="en-US" dirty="0">
                          <a:solidFill>
                            <a:srgbClr val="0070C0"/>
                          </a:solidFill>
                        </a:rPr>
                        <a:t>Linear Discriminant Analysis</a:t>
                      </a:r>
                    </a:p>
                    <a:p>
                      <a:pPr marL="285750" indent="-285750">
                        <a:buFont typeface="Arial" panose="020B0604020202020204" pitchFamily="34" charset="0"/>
                        <a:buChar char="•"/>
                      </a:pPr>
                      <a:r>
                        <a:rPr lang="en-US" dirty="0">
                          <a:solidFill>
                            <a:srgbClr val="0070C0"/>
                          </a:solidFill>
                        </a:rPr>
                        <a:t>Perceptron, Simple Neural Networks</a:t>
                      </a:r>
                    </a:p>
                  </a:txBody>
                  <a:tcPr/>
                </a:tc>
                <a:tc>
                  <a:txBody>
                    <a:bodyPr/>
                    <a:lstStyle/>
                    <a:p>
                      <a:r>
                        <a:rPr lang="en-US" dirty="0"/>
                        <a:t>machine learning algorithms are:</a:t>
                      </a:r>
                    </a:p>
                    <a:p>
                      <a:pPr marL="285750" indent="-285750">
                        <a:buFont typeface="Arial" panose="020B0604020202020204" pitchFamily="34" charset="0"/>
                        <a:buChar char="•"/>
                      </a:pPr>
                      <a:r>
                        <a:rPr lang="en-US" dirty="0">
                          <a:solidFill>
                            <a:srgbClr val="0070C0"/>
                          </a:solidFill>
                        </a:rPr>
                        <a:t>k-Nearest Neighbors</a:t>
                      </a:r>
                    </a:p>
                    <a:p>
                      <a:pPr marL="285750" indent="-285750">
                        <a:buFont typeface="Arial" panose="020B0604020202020204" pitchFamily="34" charset="0"/>
                        <a:buChar char="•"/>
                      </a:pPr>
                      <a:r>
                        <a:rPr lang="en-US" dirty="0">
                          <a:solidFill>
                            <a:srgbClr val="0070C0"/>
                          </a:solidFill>
                        </a:rPr>
                        <a:t>Decision Trees like CART and C4.5</a:t>
                      </a:r>
                    </a:p>
                    <a:p>
                      <a:pPr marL="285750" indent="-285750">
                        <a:buFont typeface="Arial" panose="020B0604020202020204" pitchFamily="34" charset="0"/>
                        <a:buChar char="•"/>
                      </a:pPr>
                      <a:r>
                        <a:rPr lang="en-US" dirty="0">
                          <a:solidFill>
                            <a:srgbClr val="0070C0"/>
                          </a:solidFill>
                        </a:rPr>
                        <a:t>Support Vector Machines (linear)</a:t>
                      </a:r>
                    </a:p>
                  </a:txBody>
                  <a:tcPr/>
                </a:tc>
                <a:extLst>
                  <a:ext uri="{0D108BD9-81ED-4DB2-BD59-A6C34878D82A}">
                    <a16:rowId xmlns:a16="http://schemas.microsoft.com/office/drawing/2014/main" val="828387615"/>
                  </a:ext>
                </a:extLst>
              </a:tr>
              <a:tr h="370840">
                <a:tc>
                  <a:txBody>
                    <a:bodyPr/>
                    <a:lstStyle/>
                    <a:p>
                      <a:r>
                        <a:rPr lang="en-US" b="1" dirty="0">
                          <a:highlight>
                            <a:srgbClr val="FFFF00"/>
                          </a:highlight>
                        </a:rPr>
                        <a:t>Benefits</a:t>
                      </a:r>
                      <a:endParaRPr lang="en-US" dirty="0"/>
                    </a:p>
                    <a:p>
                      <a:pPr marL="285750" indent="-285750">
                        <a:buFont typeface="Arial" panose="020B0604020202020204" pitchFamily="34" charset="0"/>
                        <a:buChar char="•"/>
                      </a:pPr>
                      <a:r>
                        <a:rPr lang="en-US" dirty="0"/>
                        <a:t>easier to understand and interpret results.</a:t>
                      </a:r>
                    </a:p>
                    <a:p>
                      <a:pPr marL="285750" indent="-285750">
                        <a:buFont typeface="Arial" panose="020B0604020202020204" pitchFamily="34" charset="0"/>
                        <a:buChar char="•"/>
                      </a:pPr>
                      <a:r>
                        <a:rPr lang="en-US" dirty="0"/>
                        <a:t>very fast to learn from data.</a:t>
                      </a:r>
                    </a:p>
                    <a:p>
                      <a:pPr marL="285750" indent="-285750">
                        <a:buFont typeface="Arial" panose="020B0604020202020204" pitchFamily="34" charset="0"/>
                        <a:buChar char="•"/>
                      </a:pPr>
                      <a:r>
                        <a:rPr lang="en-US" dirty="0"/>
                        <a:t>do not require as much training data</a:t>
                      </a:r>
                    </a:p>
                  </a:txBody>
                  <a:tcPr/>
                </a:tc>
                <a:tc>
                  <a:txBody>
                    <a:bodyPr/>
                    <a:lstStyle/>
                    <a:p>
                      <a:r>
                        <a:rPr lang="en-US" b="1" dirty="0">
                          <a:highlight>
                            <a:srgbClr val="FFFF00"/>
                          </a:highlight>
                        </a:rPr>
                        <a:t>Benefits</a:t>
                      </a:r>
                      <a:endParaRPr lang="en-US" dirty="0"/>
                    </a:p>
                    <a:p>
                      <a:pPr marL="285750" indent="-285750">
                        <a:buFont typeface="Arial" panose="020B0604020202020204" pitchFamily="34" charset="0"/>
                        <a:buChar char="•"/>
                      </a:pPr>
                      <a:r>
                        <a:rPr lang="en-US" dirty="0"/>
                        <a:t>Capable of fitting a large number of functional forms.</a:t>
                      </a:r>
                    </a:p>
                    <a:p>
                      <a:pPr marL="285750" indent="-285750">
                        <a:buFont typeface="Arial" panose="020B0604020202020204" pitchFamily="34" charset="0"/>
                        <a:buChar char="•"/>
                      </a:pPr>
                      <a:r>
                        <a:rPr lang="en-US" dirty="0"/>
                        <a:t>No assumptions about the underlying function.</a:t>
                      </a:r>
                    </a:p>
                    <a:p>
                      <a:pPr marL="285750" indent="-285750">
                        <a:buFont typeface="Arial" panose="020B0604020202020204" pitchFamily="34" charset="0"/>
                        <a:buChar char="•"/>
                      </a:pPr>
                      <a:r>
                        <a:rPr lang="en-US" dirty="0"/>
                        <a:t>Can result in higher performance models for prediction.</a:t>
                      </a:r>
                    </a:p>
                  </a:txBody>
                  <a:tcPr/>
                </a:tc>
                <a:extLst>
                  <a:ext uri="{0D108BD9-81ED-4DB2-BD59-A6C34878D82A}">
                    <a16:rowId xmlns:a16="http://schemas.microsoft.com/office/drawing/2014/main" val="2509588234"/>
                  </a:ext>
                </a:extLst>
              </a:tr>
              <a:tr h="370840">
                <a:tc>
                  <a:txBody>
                    <a:bodyPr/>
                    <a:lstStyle/>
                    <a:p>
                      <a:r>
                        <a:rPr lang="en-US" b="1" dirty="0">
                          <a:highlight>
                            <a:srgbClr val="FFFF00"/>
                          </a:highlight>
                        </a:rPr>
                        <a:t>Limitations</a:t>
                      </a:r>
                      <a:endParaRPr lang="en-US" dirty="0"/>
                    </a:p>
                    <a:p>
                      <a:pPr marL="285750" indent="-285750">
                        <a:buFont typeface="Arial" panose="020B0604020202020204" pitchFamily="34" charset="0"/>
                        <a:buChar char="•"/>
                      </a:pPr>
                      <a:r>
                        <a:rPr lang="en-US" dirty="0"/>
                        <a:t>highly constrained to the specified form.</a:t>
                      </a:r>
                    </a:p>
                    <a:p>
                      <a:pPr marL="285750" indent="-285750">
                        <a:buFont typeface="Arial" panose="020B0604020202020204" pitchFamily="34" charset="0"/>
                        <a:buChar char="•"/>
                      </a:pPr>
                      <a:r>
                        <a:rPr lang="en-US" dirty="0"/>
                        <a:t>more suited to simpler problems.</a:t>
                      </a:r>
                    </a:p>
                  </a:txBody>
                  <a:tcPr/>
                </a:tc>
                <a:tc>
                  <a:txBody>
                    <a:bodyPr/>
                    <a:lstStyle/>
                    <a:p>
                      <a:r>
                        <a:rPr lang="en-US" b="1" dirty="0">
                          <a:highlight>
                            <a:srgbClr val="FFFF00"/>
                          </a:highlight>
                        </a:rPr>
                        <a:t>Limitations</a:t>
                      </a:r>
                      <a:endParaRPr lang="en-US" dirty="0"/>
                    </a:p>
                    <a:p>
                      <a:pPr marL="285750" indent="-285750">
                        <a:buFont typeface="Arial" panose="020B0604020202020204" pitchFamily="34" charset="0"/>
                        <a:buChar char="•"/>
                      </a:pPr>
                      <a:r>
                        <a:rPr lang="en-US" dirty="0"/>
                        <a:t>Require a lot more training data to estimate</a:t>
                      </a:r>
                    </a:p>
                    <a:p>
                      <a:pPr marL="285750" indent="-285750">
                        <a:buFont typeface="Arial" panose="020B0604020202020204" pitchFamily="34" charset="0"/>
                        <a:buChar char="•"/>
                      </a:pPr>
                      <a:r>
                        <a:rPr lang="en-US" dirty="0"/>
                        <a:t>A lot slower to train</a:t>
                      </a:r>
                    </a:p>
                    <a:p>
                      <a:pPr marL="285750" indent="-285750">
                        <a:buFont typeface="Arial" panose="020B0604020202020204" pitchFamily="34" charset="0"/>
                        <a:buChar char="•"/>
                      </a:pPr>
                      <a:r>
                        <a:rPr lang="en-US" dirty="0">
                          <a:solidFill>
                            <a:srgbClr val="FF0000"/>
                          </a:solidFill>
                        </a:rPr>
                        <a:t>Overfitting</a:t>
                      </a:r>
                      <a:r>
                        <a:rPr lang="en-US" dirty="0"/>
                        <a:t>: More of a risk to overfit the training data and it is harder to explain why specific predictions are made.</a:t>
                      </a:r>
                    </a:p>
                  </a:txBody>
                  <a:tcPr/>
                </a:tc>
                <a:extLst>
                  <a:ext uri="{0D108BD9-81ED-4DB2-BD59-A6C34878D82A}">
                    <a16:rowId xmlns:a16="http://schemas.microsoft.com/office/drawing/2014/main" val="1011849163"/>
                  </a:ext>
                </a:extLst>
              </a:tr>
            </a:tbl>
          </a:graphicData>
        </a:graphic>
      </p:graphicFrame>
    </p:spTree>
    <p:extLst>
      <p:ext uri="{BB962C8B-B14F-4D97-AF65-F5344CB8AC3E}">
        <p14:creationId xmlns:p14="http://schemas.microsoft.com/office/powerpoint/2010/main" val="300192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09AE-51E3-477E-8727-C638BEF7B389}"/>
              </a:ext>
            </a:extLst>
          </p:cNvPr>
          <p:cNvSpPr>
            <a:spLocks noGrp="1"/>
          </p:cNvSpPr>
          <p:nvPr>
            <p:ph type="title"/>
          </p:nvPr>
        </p:nvSpPr>
        <p:spPr/>
        <p:txBody>
          <a:bodyPr>
            <a:normAutofit/>
          </a:bodyPr>
          <a:lstStyle/>
          <a:p>
            <a:r>
              <a:rPr lang="en-US" dirty="0"/>
              <a:t>Customer Relationship Management</a:t>
            </a:r>
          </a:p>
        </p:txBody>
      </p:sp>
      <p:sp>
        <p:nvSpPr>
          <p:cNvPr id="3" name="Date Placeholder 2">
            <a:extLst>
              <a:ext uri="{FF2B5EF4-FFF2-40B4-BE49-F238E27FC236}">
                <a16:creationId xmlns:a16="http://schemas.microsoft.com/office/drawing/2014/main" id="{1BD619FA-5FD4-4686-9070-DA55D2111E45}"/>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FA45849-674F-4736-B273-D42200B69101}"/>
              </a:ext>
            </a:extLst>
          </p:cNvPr>
          <p:cNvSpPr>
            <a:spLocks noGrp="1"/>
          </p:cNvSpPr>
          <p:nvPr>
            <p:ph type="sldNum" sz="quarter" idx="4"/>
          </p:nvPr>
        </p:nvSpPr>
        <p:spPr/>
        <p:txBody>
          <a:bodyPr/>
          <a:lstStyle/>
          <a:p>
            <a:r>
              <a:rPr lang="en-US"/>
              <a:t>Slide no. </a:t>
            </a:r>
            <a:fld id="{7240F3D1-AE27-48C7-9FC9-EF8542F23A88}" type="slidenum">
              <a:rPr lang="en-US" smtClean="0"/>
              <a:pPr/>
              <a:t>5</a:t>
            </a:fld>
            <a:endParaRPr lang="en-US" dirty="0"/>
          </a:p>
        </p:txBody>
      </p:sp>
      <p:sp>
        <p:nvSpPr>
          <p:cNvPr id="5" name="Rectangle 4">
            <a:extLst>
              <a:ext uri="{FF2B5EF4-FFF2-40B4-BE49-F238E27FC236}">
                <a16:creationId xmlns:a16="http://schemas.microsoft.com/office/drawing/2014/main" id="{37117386-C9DE-4B47-BBBB-F8AA3FF5EFF6}"/>
              </a:ext>
            </a:extLst>
          </p:cNvPr>
          <p:cNvSpPr/>
          <p:nvPr/>
        </p:nvSpPr>
        <p:spPr>
          <a:xfrm>
            <a:off x="150340" y="891540"/>
            <a:ext cx="8843319" cy="3046988"/>
          </a:xfrm>
          <a:prstGeom prst="rect">
            <a:avLst/>
          </a:prstGeom>
        </p:spPr>
        <p:txBody>
          <a:bodyPr wrap="square">
            <a:spAutoFit/>
          </a:bodyPr>
          <a:lstStyle/>
          <a:p>
            <a:r>
              <a:rPr lang="en-US" sz="1600" b="1" dirty="0"/>
              <a:t>2. Reorder Events</a:t>
            </a:r>
          </a:p>
          <a:p>
            <a:endParaRPr lang="en-US" sz="1600" dirty="0"/>
          </a:p>
          <a:p>
            <a:pPr marL="285750" indent="-285750">
              <a:buFont typeface="Arial" panose="020B0604020202020204" pitchFamily="34" charset="0"/>
              <a:buChar char="•"/>
            </a:pPr>
            <a:r>
              <a:rPr lang="en-US" sz="1600" dirty="0"/>
              <a:t>CRM data also hold the key to predicting when repeat customers will buy again.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the statistics of the prediction is an inherent error that corresponds roughly to what salespeople think of as a window.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center of the prediction is the most likely date for a next order, with a window of time on either side.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Communicating this window for individual customers to the salesperson responsible provides a systematic prompt for action.</a:t>
            </a:r>
          </a:p>
        </p:txBody>
      </p:sp>
    </p:spTree>
    <p:extLst>
      <p:ext uri="{BB962C8B-B14F-4D97-AF65-F5344CB8AC3E}">
        <p14:creationId xmlns:p14="http://schemas.microsoft.com/office/powerpoint/2010/main" val="3685710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9CB7-6ECD-4376-9EBC-720CBEF16DAD}"/>
              </a:ext>
            </a:extLst>
          </p:cNvPr>
          <p:cNvSpPr>
            <a:spLocks noGrp="1"/>
          </p:cNvSpPr>
          <p:nvPr>
            <p:ph type="title"/>
          </p:nvPr>
        </p:nvSpPr>
        <p:spPr/>
        <p:txBody>
          <a:bodyPr/>
          <a:lstStyle/>
          <a:p>
            <a:r>
              <a:rPr lang="en-US" dirty="0"/>
              <a:t>Stages of ml</a:t>
            </a:r>
          </a:p>
        </p:txBody>
      </p:sp>
      <p:sp>
        <p:nvSpPr>
          <p:cNvPr id="3" name="Date Placeholder 2">
            <a:extLst>
              <a:ext uri="{FF2B5EF4-FFF2-40B4-BE49-F238E27FC236}">
                <a16:creationId xmlns:a16="http://schemas.microsoft.com/office/drawing/2014/main" id="{148C73B2-2A63-48E6-8272-89FD492412CE}"/>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BDF66451-3862-4227-8057-23DFC88D4700}"/>
              </a:ext>
            </a:extLst>
          </p:cNvPr>
          <p:cNvSpPr>
            <a:spLocks noGrp="1"/>
          </p:cNvSpPr>
          <p:nvPr>
            <p:ph type="sldNum" sz="quarter" idx="4"/>
          </p:nvPr>
        </p:nvSpPr>
        <p:spPr/>
        <p:txBody>
          <a:bodyPr/>
          <a:lstStyle/>
          <a:p>
            <a:r>
              <a:rPr lang="en-US"/>
              <a:t>Slide no. </a:t>
            </a:r>
            <a:fld id="{7240F3D1-AE27-48C7-9FC9-EF8542F23A88}" type="slidenum">
              <a:rPr lang="en-US" smtClean="0"/>
              <a:pPr/>
              <a:t>50</a:t>
            </a:fld>
            <a:endParaRPr lang="en-US" dirty="0"/>
          </a:p>
        </p:txBody>
      </p:sp>
      <p:pic>
        <p:nvPicPr>
          <p:cNvPr id="5" name="Picture 4">
            <a:extLst>
              <a:ext uri="{FF2B5EF4-FFF2-40B4-BE49-F238E27FC236}">
                <a16:creationId xmlns:a16="http://schemas.microsoft.com/office/drawing/2014/main" id="{882C7115-048D-4F01-BD86-8C13AB082728}"/>
              </a:ext>
            </a:extLst>
          </p:cNvPr>
          <p:cNvPicPr>
            <a:picLocks noChangeAspect="1"/>
          </p:cNvPicPr>
          <p:nvPr/>
        </p:nvPicPr>
        <p:blipFill>
          <a:blip r:embed="rId2"/>
          <a:stretch>
            <a:fillRect/>
          </a:stretch>
        </p:blipFill>
        <p:spPr>
          <a:xfrm>
            <a:off x="3026909" y="935212"/>
            <a:ext cx="6117091" cy="3875080"/>
          </a:xfrm>
          <a:prstGeom prst="rect">
            <a:avLst/>
          </a:prstGeom>
        </p:spPr>
      </p:pic>
      <p:sp>
        <p:nvSpPr>
          <p:cNvPr id="6" name="Rectangle 5">
            <a:extLst>
              <a:ext uri="{FF2B5EF4-FFF2-40B4-BE49-F238E27FC236}">
                <a16:creationId xmlns:a16="http://schemas.microsoft.com/office/drawing/2014/main" id="{4C891FC3-A08B-4A6F-B682-1ECB3AB1ADB4}"/>
              </a:ext>
            </a:extLst>
          </p:cNvPr>
          <p:cNvSpPr/>
          <p:nvPr/>
        </p:nvSpPr>
        <p:spPr>
          <a:xfrm>
            <a:off x="73477" y="935212"/>
            <a:ext cx="2953431" cy="830997"/>
          </a:xfrm>
          <a:prstGeom prst="rect">
            <a:avLst/>
          </a:prstGeom>
        </p:spPr>
        <p:txBody>
          <a:bodyPr wrap="square">
            <a:spAutoFit/>
          </a:bodyPr>
          <a:lstStyle/>
          <a:p>
            <a:pPr marL="285750" indent="-285750">
              <a:buFont typeface="Arial" panose="020B0604020202020204" pitchFamily="34" charset="0"/>
              <a:buChar char="•"/>
            </a:pPr>
            <a:r>
              <a:rPr lang="en-US" sz="1600" dirty="0"/>
              <a:t>The stages of ML often overlaps with the data science life cycle</a:t>
            </a:r>
          </a:p>
        </p:txBody>
      </p:sp>
    </p:spTree>
    <p:extLst>
      <p:ext uri="{BB962C8B-B14F-4D97-AF65-F5344CB8AC3E}">
        <p14:creationId xmlns:p14="http://schemas.microsoft.com/office/powerpoint/2010/main" val="2084626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6007-9391-4F95-91C3-44EEBE9A210F}"/>
              </a:ext>
            </a:extLst>
          </p:cNvPr>
          <p:cNvSpPr>
            <a:spLocks noGrp="1"/>
          </p:cNvSpPr>
          <p:nvPr>
            <p:ph type="title"/>
          </p:nvPr>
        </p:nvSpPr>
        <p:spPr/>
        <p:txBody>
          <a:bodyPr/>
          <a:lstStyle/>
          <a:p>
            <a:r>
              <a:rPr lang="en-US" dirty="0"/>
              <a:t>Data science life cycle</a:t>
            </a:r>
          </a:p>
        </p:txBody>
      </p:sp>
      <p:sp>
        <p:nvSpPr>
          <p:cNvPr id="3" name="Date Placeholder 2">
            <a:extLst>
              <a:ext uri="{FF2B5EF4-FFF2-40B4-BE49-F238E27FC236}">
                <a16:creationId xmlns:a16="http://schemas.microsoft.com/office/drawing/2014/main" id="{2CCA2EA3-BA3C-4B14-87D7-1EB19011631B}"/>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90B16ABB-E2A8-4A0A-91DD-FF0B271AAC8C}"/>
              </a:ext>
            </a:extLst>
          </p:cNvPr>
          <p:cNvSpPr>
            <a:spLocks noGrp="1"/>
          </p:cNvSpPr>
          <p:nvPr>
            <p:ph type="sldNum" sz="quarter" idx="4"/>
          </p:nvPr>
        </p:nvSpPr>
        <p:spPr/>
        <p:txBody>
          <a:bodyPr/>
          <a:lstStyle/>
          <a:p>
            <a:r>
              <a:rPr lang="en-US"/>
              <a:t>Slide no. </a:t>
            </a:r>
            <a:fld id="{7240F3D1-AE27-48C7-9FC9-EF8542F23A88}" type="slidenum">
              <a:rPr lang="en-US" smtClean="0"/>
              <a:pPr/>
              <a:t>51</a:t>
            </a:fld>
            <a:endParaRPr lang="en-US" dirty="0"/>
          </a:p>
        </p:txBody>
      </p:sp>
      <p:pic>
        <p:nvPicPr>
          <p:cNvPr id="5" name="Picture 4">
            <a:extLst>
              <a:ext uri="{FF2B5EF4-FFF2-40B4-BE49-F238E27FC236}">
                <a16:creationId xmlns:a16="http://schemas.microsoft.com/office/drawing/2014/main" id="{AD32305D-9AC4-4D3A-9FC7-CA1F6ABF14D9}"/>
              </a:ext>
            </a:extLst>
          </p:cNvPr>
          <p:cNvPicPr>
            <a:picLocks noChangeAspect="1"/>
          </p:cNvPicPr>
          <p:nvPr/>
        </p:nvPicPr>
        <p:blipFill>
          <a:blip r:embed="rId2"/>
          <a:stretch>
            <a:fillRect/>
          </a:stretch>
        </p:blipFill>
        <p:spPr>
          <a:xfrm>
            <a:off x="2866474" y="938000"/>
            <a:ext cx="6205150" cy="38695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B5211220-42B1-4D8F-AFE1-F320CC32378E}"/>
                  </a:ext>
                </a:extLst>
              </p14:cNvPr>
              <p14:cNvContentPartPr/>
              <p14:nvPr/>
            </p14:nvContentPartPr>
            <p14:xfrm>
              <a:off x="3224919" y="2032971"/>
              <a:ext cx="792360" cy="1339200"/>
            </p14:xfrm>
          </p:contentPart>
        </mc:Choice>
        <mc:Fallback xmlns="">
          <p:pic>
            <p:nvPicPr>
              <p:cNvPr id="11" name="Ink 10">
                <a:extLst>
                  <a:ext uri="{FF2B5EF4-FFF2-40B4-BE49-F238E27FC236}">
                    <a16:creationId xmlns:a16="http://schemas.microsoft.com/office/drawing/2014/main" id="{B5211220-42B1-4D8F-AFE1-F320CC32378E}"/>
                  </a:ext>
                </a:extLst>
              </p:cNvPr>
              <p:cNvPicPr/>
              <p:nvPr/>
            </p:nvPicPr>
            <p:blipFill>
              <a:blip r:embed="rId4"/>
              <a:stretch>
                <a:fillRect/>
              </a:stretch>
            </p:blipFill>
            <p:spPr>
              <a:xfrm>
                <a:off x="3218799" y="2026851"/>
                <a:ext cx="804600" cy="135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E77F72C9-44B2-42D4-869F-35B0496BB15C}"/>
                  </a:ext>
                </a:extLst>
              </p14:cNvPr>
              <p14:cNvContentPartPr/>
              <p14:nvPr/>
            </p14:nvContentPartPr>
            <p14:xfrm>
              <a:off x="3184239" y="3812811"/>
              <a:ext cx="722520" cy="73800"/>
            </p14:xfrm>
          </p:contentPart>
        </mc:Choice>
        <mc:Fallback xmlns="">
          <p:pic>
            <p:nvPicPr>
              <p:cNvPr id="14" name="Ink 13">
                <a:extLst>
                  <a:ext uri="{FF2B5EF4-FFF2-40B4-BE49-F238E27FC236}">
                    <a16:creationId xmlns:a16="http://schemas.microsoft.com/office/drawing/2014/main" id="{E77F72C9-44B2-42D4-869F-35B0496BB15C}"/>
                  </a:ext>
                </a:extLst>
              </p:cNvPr>
              <p:cNvPicPr/>
              <p:nvPr/>
            </p:nvPicPr>
            <p:blipFill>
              <a:blip r:embed="rId6"/>
              <a:stretch>
                <a:fillRect/>
              </a:stretch>
            </p:blipFill>
            <p:spPr>
              <a:xfrm>
                <a:off x="3178119" y="3806691"/>
                <a:ext cx="734760" cy="86040"/>
              </a:xfrm>
              <a:prstGeom prst="rect">
                <a:avLst/>
              </a:prstGeom>
            </p:spPr>
          </p:pic>
        </mc:Fallback>
      </mc:AlternateContent>
      <p:sp>
        <p:nvSpPr>
          <p:cNvPr id="15" name="Rectangle 14">
            <a:extLst>
              <a:ext uri="{FF2B5EF4-FFF2-40B4-BE49-F238E27FC236}">
                <a16:creationId xmlns:a16="http://schemas.microsoft.com/office/drawing/2014/main" id="{8956D5D5-2B9C-488C-AEC2-9FD5ED997F1C}"/>
              </a:ext>
            </a:extLst>
          </p:cNvPr>
          <p:cNvSpPr/>
          <p:nvPr/>
        </p:nvSpPr>
        <p:spPr>
          <a:xfrm>
            <a:off x="72376" y="938000"/>
            <a:ext cx="2794098" cy="1815882"/>
          </a:xfrm>
          <a:prstGeom prst="rect">
            <a:avLst/>
          </a:prstGeom>
        </p:spPr>
        <p:txBody>
          <a:bodyPr wrap="square">
            <a:spAutoFit/>
          </a:bodyPr>
          <a:lstStyle/>
          <a:p>
            <a:pPr marL="285750" indent="-285750">
              <a:buFont typeface="Arial" panose="020B0604020202020204" pitchFamily="34" charset="0"/>
              <a:buChar char="•"/>
            </a:pPr>
            <a:r>
              <a:rPr lang="en-US" sz="1600" dirty="0"/>
              <a:t>Building and operating an end-to-end machine learning system requires stakeholders made up of </a:t>
            </a:r>
            <a:r>
              <a:rPr lang="en-US" sz="1600" dirty="0">
                <a:solidFill>
                  <a:srgbClr val="0070C0"/>
                </a:solidFill>
              </a:rPr>
              <a:t>business subject matter experts, data scientists and IT operations</a:t>
            </a:r>
            <a:endParaRPr lang="en-US" sz="1600" dirty="0"/>
          </a:p>
        </p:txBody>
      </p:sp>
    </p:spTree>
    <p:extLst>
      <p:ext uri="{BB962C8B-B14F-4D97-AF65-F5344CB8AC3E}">
        <p14:creationId xmlns:p14="http://schemas.microsoft.com/office/powerpoint/2010/main" val="2968612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40283-DAAA-4EC2-A072-763680170D5F}"/>
              </a:ext>
            </a:extLst>
          </p:cNvPr>
          <p:cNvSpPr>
            <a:spLocks noGrp="1"/>
          </p:cNvSpPr>
          <p:nvPr>
            <p:ph type="title"/>
          </p:nvPr>
        </p:nvSpPr>
        <p:spPr/>
        <p:txBody>
          <a:bodyPr/>
          <a:lstStyle/>
          <a:p>
            <a:r>
              <a:rPr lang="en-US" dirty="0"/>
              <a:t>Life cycle -- summary</a:t>
            </a:r>
          </a:p>
        </p:txBody>
      </p:sp>
      <p:sp>
        <p:nvSpPr>
          <p:cNvPr id="3" name="Date Placeholder 2">
            <a:extLst>
              <a:ext uri="{FF2B5EF4-FFF2-40B4-BE49-F238E27FC236}">
                <a16:creationId xmlns:a16="http://schemas.microsoft.com/office/drawing/2014/main" id="{BB1A6E88-9080-44BD-AA97-56216F725C71}"/>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24BF077-47D9-411C-8881-FB46504FFF14}"/>
              </a:ext>
            </a:extLst>
          </p:cNvPr>
          <p:cNvSpPr>
            <a:spLocks noGrp="1"/>
          </p:cNvSpPr>
          <p:nvPr>
            <p:ph type="sldNum" sz="quarter" idx="4"/>
          </p:nvPr>
        </p:nvSpPr>
        <p:spPr/>
        <p:txBody>
          <a:bodyPr/>
          <a:lstStyle/>
          <a:p>
            <a:r>
              <a:rPr lang="en-US"/>
              <a:t>Slide no. </a:t>
            </a:r>
            <a:fld id="{7240F3D1-AE27-48C7-9FC9-EF8542F23A88}" type="slidenum">
              <a:rPr lang="en-US" smtClean="0"/>
              <a:pPr/>
              <a:t>52</a:t>
            </a:fld>
            <a:endParaRPr lang="en-US" dirty="0"/>
          </a:p>
        </p:txBody>
      </p:sp>
      <p:pic>
        <p:nvPicPr>
          <p:cNvPr id="5" name="Picture 4">
            <a:extLst>
              <a:ext uri="{FF2B5EF4-FFF2-40B4-BE49-F238E27FC236}">
                <a16:creationId xmlns:a16="http://schemas.microsoft.com/office/drawing/2014/main" id="{FC5B6A59-03F6-4C27-99AF-C6730D7C4AF5}"/>
              </a:ext>
            </a:extLst>
          </p:cNvPr>
          <p:cNvPicPr>
            <a:picLocks noChangeAspect="1"/>
          </p:cNvPicPr>
          <p:nvPr/>
        </p:nvPicPr>
        <p:blipFill>
          <a:blip r:embed="rId2"/>
          <a:stretch>
            <a:fillRect/>
          </a:stretch>
        </p:blipFill>
        <p:spPr>
          <a:xfrm>
            <a:off x="106136" y="971549"/>
            <a:ext cx="8969147" cy="3753119"/>
          </a:xfrm>
          <a:prstGeom prst="rect">
            <a:avLst/>
          </a:prstGeom>
        </p:spPr>
      </p:pic>
    </p:spTree>
    <p:extLst>
      <p:ext uri="{BB962C8B-B14F-4D97-AF65-F5344CB8AC3E}">
        <p14:creationId xmlns:p14="http://schemas.microsoft.com/office/powerpoint/2010/main" val="3842468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9958A-3ACC-4545-95DE-C8F89237F13D}"/>
              </a:ext>
            </a:extLst>
          </p:cNvPr>
          <p:cNvSpPr>
            <a:spLocks noGrp="1"/>
          </p:cNvSpPr>
          <p:nvPr>
            <p:ph type="title"/>
          </p:nvPr>
        </p:nvSpPr>
        <p:spPr/>
        <p:txBody>
          <a:bodyPr>
            <a:normAutofit/>
          </a:bodyPr>
          <a:lstStyle/>
          <a:p>
            <a:r>
              <a:rPr lang="en-US" dirty="0"/>
              <a:t>Stage - Data selection, preparation, and modeling</a:t>
            </a:r>
          </a:p>
        </p:txBody>
      </p:sp>
      <p:sp>
        <p:nvSpPr>
          <p:cNvPr id="3" name="Date Placeholder 2">
            <a:extLst>
              <a:ext uri="{FF2B5EF4-FFF2-40B4-BE49-F238E27FC236}">
                <a16:creationId xmlns:a16="http://schemas.microsoft.com/office/drawing/2014/main" id="{0147A331-7367-4074-99A0-9A05BD4FAE5A}"/>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00B8193-3C28-402D-840B-C17DE75C2FDF}"/>
              </a:ext>
            </a:extLst>
          </p:cNvPr>
          <p:cNvSpPr>
            <a:spLocks noGrp="1"/>
          </p:cNvSpPr>
          <p:nvPr>
            <p:ph type="sldNum" sz="quarter" idx="4"/>
          </p:nvPr>
        </p:nvSpPr>
        <p:spPr/>
        <p:txBody>
          <a:bodyPr/>
          <a:lstStyle/>
          <a:p>
            <a:r>
              <a:rPr lang="en-US"/>
              <a:t>Slide no. </a:t>
            </a:r>
            <a:fld id="{7240F3D1-AE27-48C7-9FC9-EF8542F23A88}" type="slidenum">
              <a:rPr lang="en-US" smtClean="0"/>
              <a:pPr/>
              <a:t>53</a:t>
            </a:fld>
            <a:endParaRPr lang="en-US" dirty="0"/>
          </a:p>
        </p:txBody>
      </p:sp>
      <p:sp>
        <p:nvSpPr>
          <p:cNvPr id="5" name="Rectangle 4">
            <a:extLst>
              <a:ext uri="{FF2B5EF4-FFF2-40B4-BE49-F238E27FC236}">
                <a16:creationId xmlns:a16="http://schemas.microsoft.com/office/drawing/2014/main" id="{A972D019-4860-49AC-96D2-7C956D855976}"/>
              </a:ext>
            </a:extLst>
          </p:cNvPr>
          <p:cNvSpPr/>
          <p:nvPr/>
        </p:nvSpPr>
        <p:spPr>
          <a:xfrm>
            <a:off x="81642" y="891540"/>
            <a:ext cx="8997043" cy="1754326"/>
          </a:xfrm>
          <a:prstGeom prst="rect">
            <a:avLst/>
          </a:prstGeom>
        </p:spPr>
        <p:txBody>
          <a:bodyPr wrap="square">
            <a:spAutoFit/>
          </a:bodyPr>
          <a:lstStyle/>
          <a:p>
            <a:pPr marL="285750" indent="-285750">
              <a:buFont typeface="Arial" panose="020B0604020202020204" pitchFamily="34" charset="0"/>
              <a:buChar char="•"/>
            </a:pPr>
            <a:r>
              <a:rPr lang="en-US" dirty="0"/>
              <a:t>Data </a:t>
            </a:r>
            <a:r>
              <a:rPr lang="en-US" dirty="0">
                <a:solidFill>
                  <a:srgbClr val="0070C0"/>
                </a:solidFill>
              </a:rPr>
              <a:t>acquisition</a:t>
            </a:r>
            <a:r>
              <a:rPr lang="en-US" dirty="0"/>
              <a:t>, where data is collected, prepared and forwarded for processing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Steps such as </a:t>
            </a:r>
            <a:r>
              <a:rPr lang="en-US" dirty="0">
                <a:solidFill>
                  <a:srgbClr val="0070C0"/>
                </a:solidFill>
              </a:rPr>
              <a:t>preprocessing</a:t>
            </a:r>
            <a:r>
              <a:rPr lang="en-US" dirty="0"/>
              <a:t>, </a:t>
            </a:r>
            <a:r>
              <a:rPr lang="en-US" dirty="0">
                <a:solidFill>
                  <a:srgbClr val="0070C0"/>
                </a:solidFill>
              </a:rPr>
              <a:t>sample selection </a:t>
            </a:r>
            <a:r>
              <a:rPr lang="en-US" dirty="0"/>
              <a:t>and the </a:t>
            </a:r>
            <a:r>
              <a:rPr lang="en-US" dirty="0">
                <a:solidFill>
                  <a:srgbClr val="0070C0"/>
                </a:solidFill>
              </a:rPr>
              <a:t>training</a:t>
            </a:r>
            <a:r>
              <a:rPr lang="en-US" dirty="0"/>
              <a:t> of datasets take place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0070C0"/>
                </a:solidFill>
              </a:rPr>
              <a:t>Feature engineering </a:t>
            </a:r>
            <a:r>
              <a:rPr lang="en-US" dirty="0"/>
              <a:t>(a subset of the data processing component), where features that describe the structures inherent in the data are analyzed and selected</a:t>
            </a:r>
          </a:p>
        </p:txBody>
      </p:sp>
    </p:spTree>
    <p:extLst>
      <p:ext uri="{BB962C8B-B14F-4D97-AF65-F5344CB8AC3E}">
        <p14:creationId xmlns:p14="http://schemas.microsoft.com/office/powerpoint/2010/main" val="3660256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B8AF0-37AB-4B7A-A7CC-8BAD678CEABB}"/>
              </a:ext>
            </a:extLst>
          </p:cNvPr>
          <p:cNvSpPr>
            <a:spLocks noGrp="1"/>
          </p:cNvSpPr>
          <p:nvPr>
            <p:ph type="title"/>
          </p:nvPr>
        </p:nvSpPr>
        <p:spPr/>
        <p:txBody>
          <a:bodyPr/>
          <a:lstStyle/>
          <a:p>
            <a:r>
              <a:rPr lang="en-US" dirty="0"/>
              <a:t>Data Acquisition</a:t>
            </a:r>
          </a:p>
        </p:txBody>
      </p:sp>
      <p:sp>
        <p:nvSpPr>
          <p:cNvPr id="3" name="Date Placeholder 2">
            <a:extLst>
              <a:ext uri="{FF2B5EF4-FFF2-40B4-BE49-F238E27FC236}">
                <a16:creationId xmlns:a16="http://schemas.microsoft.com/office/drawing/2014/main" id="{00E2655B-E707-4427-BF1F-8CFFFE19F437}"/>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BCF3DDF7-9AB3-4041-82E2-5E95747D81CE}"/>
              </a:ext>
            </a:extLst>
          </p:cNvPr>
          <p:cNvSpPr>
            <a:spLocks noGrp="1"/>
          </p:cNvSpPr>
          <p:nvPr>
            <p:ph type="sldNum" sz="quarter" idx="4"/>
          </p:nvPr>
        </p:nvSpPr>
        <p:spPr/>
        <p:txBody>
          <a:bodyPr/>
          <a:lstStyle/>
          <a:p>
            <a:r>
              <a:rPr lang="en-US"/>
              <a:t>Slide no. </a:t>
            </a:r>
            <a:fld id="{7240F3D1-AE27-48C7-9FC9-EF8542F23A88}" type="slidenum">
              <a:rPr lang="en-US" smtClean="0"/>
              <a:pPr/>
              <a:t>54</a:t>
            </a:fld>
            <a:endParaRPr lang="en-US" dirty="0"/>
          </a:p>
        </p:txBody>
      </p:sp>
      <p:pic>
        <p:nvPicPr>
          <p:cNvPr id="5" name="Picture 4">
            <a:extLst>
              <a:ext uri="{FF2B5EF4-FFF2-40B4-BE49-F238E27FC236}">
                <a16:creationId xmlns:a16="http://schemas.microsoft.com/office/drawing/2014/main" id="{75D3A315-B9EE-4147-9CA5-C334B421A773}"/>
              </a:ext>
            </a:extLst>
          </p:cNvPr>
          <p:cNvPicPr>
            <a:picLocks noChangeAspect="1"/>
          </p:cNvPicPr>
          <p:nvPr/>
        </p:nvPicPr>
        <p:blipFill>
          <a:blip r:embed="rId2"/>
          <a:stretch>
            <a:fillRect/>
          </a:stretch>
        </p:blipFill>
        <p:spPr>
          <a:xfrm>
            <a:off x="2955471" y="907868"/>
            <a:ext cx="6188530" cy="3885982"/>
          </a:xfrm>
          <a:prstGeom prst="rect">
            <a:avLst/>
          </a:prstGeom>
        </p:spPr>
      </p:pic>
      <p:sp>
        <p:nvSpPr>
          <p:cNvPr id="6" name="Rectangle 5">
            <a:extLst>
              <a:ext uri="{FF2B5EF4-FFF2-40B4-BE49-F238E27FC236}">
                <a16:creationId xmlns:a16="http://schemas.microsoft.com/office/drawing/2014/main" id="{75C40E5A-787C-472B-8F8B-05D230F44A15}"/>
              </a:ext>
            </a:extLst>
          </p:cNvPr>
          <p:cNvSpPr/>
          <p:nvPr/>
        </p:nvSpPr>
        <p:spPr>
          <a:xfrm>
            <a:off x="0" y="907868"/>
            <a:ext cx="2971800" cy="3046988"/>
          </a:xfrm>
          <a:prstGeom prst="rect">
            <a:avLst/>
          </a:prstGeom>
        </p:spPr>
        <p:txBody>
          <a:bodyPr wrap="square">
            <a:spAutoFit/>
          </a:bodyPr>
          <a:lstStyle/>
          <a:p>
            <a:pPr marL="285750" indent="-285750">
              <a:buFont typeface="Arial" panose="020B0604020202020204" pitchFamily="34" charset="0"/>
              <a:buChar char="•"/>
            </a:pPr>
            <a:r>
              <a:rPr lang="en-US" sz="1600" dirty="0"/>
              <a:t>data is collected from a variety of sources and prepared for ingestion for ML data processing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ensure that the ingestion of ML data is reliable, fast and elastic.</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Considerations for</a:t>
            </a:r>
          </a:p>
          <a:p>
            <a:pPr marL="742950" lvl="1" indent="-285750">
              <a:buFont typeface="Arial" panose="020B0604020202020204" pitchFamily="34" charset="0"/>
              <a:buChar char="•"/>
            </a:pPr>
            <a:r>
              <a:rPr lang="en-US" sz="1600" dirty="0"/>
              <a:t>Discrete – batch data</a:t>
            </a:r>
          </a:p>
          <a:p>
            <a:pPr marL="742950" lvl="1" indent="-285750">
              <a:buFont typeface="Arial" panose="020B0604020202020204" pitchFamily="34" charset="0"/>
              <a:buChar char="•"/>
            </a:pPr>
            <a:r>
              <a:rPr lang="en-US" sz="1600" dirty="0"/>
              <a:t>Streaming data - IOT</a:t>
            </a:r>
          </a:p>
        </p:txBody>
      </p:sp>
    </p:spTree>
    <p:extLst>
      <p:ext uri="{BB962C8B-B14F-4D97-AF65-F5344CB8AC3E}">
        <p14:creationId xmlns:p14="http://schemas.microsoft.com/office/powerpoint/2010/main" val="2705169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7333-4FB3-4DCC-835F-C73018533DFD}"/>
              </a:ext>
            </a:extLst>
          </p:cNvPr>
          <p:cNvSpPr>
            <a:spLocks noGrp="1"/>
          </p:cNvSpPr>
          <p:nvPr>
            <p:ph type="title"/>
          </p:nvPr>
        </p:nvSpPr>
        <p:spPr/>
        <p:txBody>
          <a:bodyPr/>
          <a:lstStyle/>
          <a:p>
            <a:r>
              <a:rPr lang="en-US" dirty="0"/>
              <a:t>Data Processing/Integration</a:t>
            </a:r>
          </a:p>
        </p:txBody>
      </p:sp>
      <p:sp>
        <p:nvSpPr>
          <p:cNvPr id="3" name="Date Placeholder 2">
            <a:extLst>
              <a:ext uri="{FF2B5EF4-FFF2-40B4-BE49-F238E27FC236}">
                <a16:creationId xmlns:a16="http://schemas.microsoft.com/office/drawing/2014/main" id="{9A6016F0-0BA4-4FD9-A7EE-0C2CDF20C7BA}"/>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00F4EDF7-5A0F-45CA-88CC-3DE5A60F8E08}"/>
              </a:ext>
            </a:extLst>
          </p:cNvPr>
          <p:cNvSpPr>
            <a:spLocks noGrp="1"/>
          </p:cNvSpPr>
          <p:nvPr>
            <p:ph type="sldNum" sz="quarter" idx="4"/>
          </p:nvPr>
        </p:nvSpPr>
        <p:spPr/>
        <p:txBody>
          <a:bodyPr/>
          <a:lstStyle/>
          <a:p>
            <a:r>
              <a:rPr lang="en-US"/>
              <a:t>Slide no. </a:t>
            </a:r>
            <a:fld id="{7240F3D1-AE27-48C7-9FC9-EF8542F23A88}" type="slidenum">
              <a:rPr lang="en-US" smtClean="0"/>
              <a:pPr/>
              <a:t>55</a:t>
            </a:fld>
            <a:endParaRPr lang="en-US" dirty="0"/>
          </a:p>
        </p:txBody>
      </p:sp>
      <p:pic>
        <p:nvPicPr>
          <p:cNvPr id="5" name="Picture 4">
            <a:extLst>
              <a:ext uri="{FF2B5EF4-FFF2-40B4-BE49-F238E27FC236}">
                <a16:creationId xmlns:a16="http://schemas.microsoft.com/office/drawing/2014/main" id="{8902F4ED-1FFB-4B12-A63B-4DED1BA6F1A8}"/>
              </a:ext>
            </a:extLst>
          </p:cNvPr>
          <p:cNvPicPr>
            <a:picLocks noChangeAspect="1"/>
          </p:cNvPicPr>
          <p:nvPr/>
        </p:nvPicPr>
        <p:blipFill>
          <a:blip r:embed="rId2"/>
          <a:stretch>
            <a:fillRect/>
          </a:stretch>
        </p:blipFill>
        <p:spPr>
          <a:xfrm>
            <a:off x="5679325" y="980624"/>
            <a:ext cx="3464675" cy="3784257"/>
          </a:xfrm>
          <a:prstGeom prst="rect">
            <a:avLst/>
          </a:prstGeom>
        </p:spPr>
      </p:pic>
      <p:sp>
        <p:nvSpPr>
          <p:cNvPr id="6" name="Rectangle 5">
            <a:extLst>
              <a:ext uri="{FF2B5EF4-FFF2-40B4-BE49-F238E27FC236}">
                <a16:creationId xmlns:a16="http://schemas.microsoft.com/office/drawing/2014/main" id="{DED62B37-B045-4B6E-939B-C77C687CC552}"/>
              </a:ext>
            </a:extLst>
          </p:cNvPr>
          <p:cNvSpPr/>
          <p:nvPr/>
        </p:nvSpPr>
        <p:spPr>
          <a:xfrm>
            <a:off x="126331" y="980624"/>
            <a:ext cx="5410870" cy="3570208"/>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0070C0"/>
                </a:solidFill>
              </a:rPr>
              <a:t>data munging or data wrangling </a:t>
            </a:r>
            <a:r>
              <a:rPr lang="en-US" sz="1400" dirty="0"/>
              <a:t>– </a:t>
            </a:r>
          </a:p>
          <a:p>
            <a:pPr marL="742950" lvl="1" indent="-285750">
              <a:buFont typeface="Arial" panose="020B0604020202020204" pitchFamily="34" charset="0"/>
              <a:buChar char="•"/>
            </a:pPr>
            <a:r>
              <a:rPr lang="en-US" sz="1400" dirty="0"/>
              <a:t>Missing data – </a:t>
            </a:r>
            <a:r>
              <a:rPr lang="en-US" sz="1400" dirty="0">
                <a:solidFill>
                  <a:srgbClr val="0070C0"/>
                </a:solidFill>
              </a:rPr>
              <a:t>imputation</a:t>
            </a:r>
            <a:r>
              <a:rPr lang="en-US" sz="1400" dirty="0"/>
              <a:t> (also called </a:t>
            </a:r>
            <a:r>
              <a:rPr lang="en-US" sz="1400" dirty="0">
                <a:solidFill>
                  <a:srgbClr val="0070C0"/>
                </a:solidFill>
              </a:rPr>
              <a:t>interpolation</a:t>
            </a:r>
            <a:r>
              <a:rPr lang="en-US" sz="1400" dirty="0"/>
              <a:t>)</a:t>
            </a:r>
          </a:p>
          <a:p>
            <a:pPr marL="742950" lvl="1" indent="-285750">
              <a:buFont typeface="Arial" panose="020B0604020202020204" pitchFamily="34" charset="0"/>
              <a:buChar char="•"/>
            </a:pPr>
            <a:r>
              <a:rPr lang="en-US" sz="1400" dirty="0"/>
              <a:t>parsing</a:t>
            </a:r>
          </a:p>
          <a:p>
            <a:pPr marL="742950" lvl="1" indent="-285750">
              <a:buFont typeface="Arial" panose="020B0604020202020204" pitchFamily="34" charset="0"/>
              <a:buChar char="•"/>
            </a:pPr>
            <a:r>
              <a:rPr lang="en-US" sz="1400" dirty="0">
                <a:solidFill>
                  <a:srgbClr val="0070C0"/>
                </a:solidFill>
              </a:rPr>
              <a:t>Scaling</a:t>
            </a:r>
            <a:r>
              <a:rPr lang="en-US" sz="1400" dirty="0"/>
              <a:t> and/or </a:t>
            </a:r>
            <a:r>
              <a:rPr lang="en-US" sz="1400" dirty="0">
                <a:solidFill>
                  <a:srgbClr val="0070C0"/>
                </a:solidFill>
              </a:rPr>
              <a:t>normalization</a:t>
            </a:r>
            <a:r>
              <a:rPr lang="en-US" sz="1400" dirty="0"/>
              <a:t>, </a:t>
            </a:r>
          </a:p>
          <a:p>
            <a:pPr marL="742950" lvl="1" indent="-285750">
              <a:buFont typeface="Arial" panose="020B0604020202020204" pitchFamily="34" charset="0"/>
              <a:buChar char="•"/>
            </a:pPr>
            <a:r>
              <a:rPr lang="en-US" sz="1600" dirty="0">
                <a:solidFill>
                  <a:srgbClr val="0070C0"/>
                </a:solidFill>
              </a:rPr>
              <a:t>Encoding</a:t>
            </a:r>
          </a:p>
          <a:p>
            <a:pPr marL="742950" lvl="1" indent="-285750">
              <a:buFont typeface="Arial" panose="020B0604020202020204" pitchFamily="34" charset="0"/>
              <a:buChar char="•"/>
            </a:pPr>
            <a:r>
              <a:rPr lang="en-US" sz="1600" dirty="0">
                <a:solidFill>
                  <a:srgbClr val="0070C0"/>
                </a:solidFill>
              </a:rPr>
              <a:t>dummy</a:t>
            </a:r>
            <a:r>
              <a:rPr lang="en-US" sz="1600" dirty="0"/>
              <a:t> variables - convert </a:t>
            </a:r>
            <a:r>
              <a:rPr lang="en-US" sz="1600" dirty="0">
                <a:highlight>
                  <a:srgbClr val="FFFF00"/>
                </a:highlight>
              </a:rPr>
              <a:t>qualitative</a:t>
            </a:r>
            <a:r>
              <a:rPr lang="en-US" sz="1600" dirty="0"/>
              <a:t> variables to </a:t>
            </a:r>
            <a:r>
              <a:rPr lang="en-US" sz="1600" dirty="0">
                <a:highlight>
                  <a:srgbClr val="FFFF00"/>
                </a:highlight>
              </a:rPr>
              <a:t>quantitative</a:t>
            </a:r>
            <a:r>
              <a:rPr lang="en-US" sz="1600" dirty="0"/>
              <a:t> variables. </a:t>
            </a:r>
          </a:p>
          <a:p>
            <a:pPr marL="1200150" lvl="2" indent="-285750">
              <a:buFont typeface="Arial" panose="020B0604020202020204" pitchFamily="34" charset="0"/>
              <a:buChar char="•"/>
            </a:pPr>
            <a:r>
              <a:rPr lang="en-US" sz="1600" dirty="0"/>
              <a:t>color feature (e.g., green, red, and blue), and transforming it to the values 1, 2, and 3 respectively</a:t>
            </a:r>
          </a:p>
          <a:p>
            <a:pPr marL="285750" indent="-285750">
              <a:buFont typeface="Arial" panose="020B0604020202020204" pitchFamily="34" charset="0"/>
              <a:buChar char="•"/>
            </a:pPr>
            <a:r>
              <a:rPr lang="en-US" sz="1600" dirty="0">
                <a:solidFill>
                  <a:srgbClr val="0070C0"/>
                </a:solidFill>
              </a:rPr>
              <a:t>supervised</a:t>
            </a:r>
            <a:r>
              <a:rPr lang="en-US" sz="1600" dirty="0"/>
              <a:t> learning - data splitting - </a:t>
            </a:r>
            <a:r>
              <a:rPr lang="en-US" sz="1600" dirty="0">
                <a:highlight>
                  <a:srgbClr val="FFFF00"/>
                </a:highlight>
              </a:rPr>
              <a:t>prepare sets of data for training/ testing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Considerations</a:t>
            </a:r>
          </a:p>
          <a:p>
            <a:pPr marL="742950" lvl="1" indent="-285750">
              <a:buFont typeface="Arial" panose="020B0604020202020204" pitchFamily="34" charset="0"/>
              <a:buChar char="•"/>
            </a:pPr>
            <a:r>
              <a:rPr lang="en-US" sz="1400" dirty="0"/>
              <a:t>In-memory processing</a:t>
            </a:r>
          </a:p>
        </p:txBody>
      </p:sp>
    </p:spTree>
    <p:extLst>
      <p:ext uri="{BB962C8B-B14F-4D97-AF65-F5344CB8AC3E}">
        <p14:creationId xmlns:p14="http://schemas.microsoft.com/office/powerpoint/2010/main" val="3491547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8025-92FD-499F-8858-B52627D48774}"/>
              </a:ext>
            </a:extLst>
          </p:cNvPr>
          <p:cNvSpPr>
            <a:spLocks noGrp="1"/>
          </p:cNvSpPr>
          <p:nvPr>
            <p:ph type="title"/>
          </p:nvPr>
        </p:nvSpPr>
        <p:spPr/>
        <p:txBody>
          <a:bodyPr/>
          <a:lstStyle/>
          <a:p>
            <a:r>
              <a:rPr lang="en-US" dirty="0"/>
              <a:t>Feature Engineering</a:t>
            </a:r>
          </a:p>
        </p:txBody>
      </p:sp>
      <p:sp>
        <p:nvSpPr>
          <p:cNvPr id="3" name="Date Placeholder 2">
            <a:extLst>
              <a:ext uri="{FF2B5EF4-FFF2-40B4-BE49-F238E27FC236}">
                <a16:creationId xmlns:a16="http://schemas.microsoft.com/office/drawing/2014/main" id="{B2EEFA07-4725-4313-8A1A-DCD3C5A58732}"/>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9AD1E645-B615-42CF-BBBC-C13DA0B7AADE}"/>
              </a:ext>
            </a:extLst>
          </p:cNvPr>
          <p:cNvSpPr>
            <a:spLocks noGrp="1"/>
          </p:cNvSpPr>
          <p:nvPr>
            <p:ph type="sldNum" sz="quarter" idx="4"/>
          </p:nvPr>
        </p:nvSpPr>
        <p:spPr/>
        <p:txBody>
          <a:bodyPr/>
          <a:lstStyle/>
          <a:p>
            <a:r>
              <a:rPr lang="en-US"/>
              <a:t>Slide no. </a:t>
            </a:r>
            <a:fld id="{7240F3D1-AE27-48C7-9FC9-EF8542F23A88}" type="slidenum">
              <a:rPr lang="en-US" smtClean="0"/>
              <a:pPr/>
              <a:t>56</a:t>
            </a:fld>
            <a:endParaRPr lang="en-US" dirty="0"/>
          </a:p>
        </p:txBody>
      </p:sp>
      <p:sp>
        <p:nvSpPr>
          <p:cNvPr id="5" name="Rectangle 4">
            <a:extLst>
              <a:ext uri="{FF2B5EF4-FFF2-40B4-BE49-F238E27FC236}">
                <a16:creationId xmlns:a16="http://schemas.microsoft.com/office/drawing/2014/main" id="{D2A53A47-36ED-422F-A2A8-3395B2B9A749}"/>
              </a:ext>
            </a:extLst>
          </p:cNvPr>
          <p:cNvSpPr/>
          <p:nvPr/>
        </p:nvSpPr>
        <p:spPr>
          <a:xfrm>
            <a:off x="67112" y="891540"/>
            <a:ext cx="8967831" cy="3539430"/>
          </a:xfrm>
          <a:prstGeom prst="rect">
            <a:avLst/>
          </a:prstGeom>
        </p:spPr>
        <p:txBody>
          <a:bodyPr wrap="square">
            <a:spAutoFit/>
          </a:bodyPr>
          <a:lstStyle/>
          <a:p>
            <a:pPr marL="285750" indent="-285750">
              <a:buFont typeface="Arial" panose="020B0604020202020204" pitchFamily="34" charset="0"/>
              <a:buChar char="•"/>
            </a:pPr>
            <a:r>
              <a:rPr lang="en-US" sz="1600" dirty="0"/>
              <a:t>Much of the data ingested for processing may include </a:t>
            </a:r>
            <a:r>
              <a:rPr lang="en-US" sz="1600" dirty="0">
                <a:solidFill>
                  <a:srgbClr val="0070C0"/>
                </a:solidFill>
              </a:rPr>
              <a:t>features</a:t>
            </a:r>
            <a:r>
              <a:rPr lang="en-US" sz="1600" dirty="0"/>
              <a:t> (aka variables) that are redundant or irrelevant.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Select and analyze a subset of the data in order to </a:t>
            </a:r>
            <a:r>
              <a:rPr lang="en-US" sz="1600" dirty="0">
                <a:highlight>
                  <a:srgbClr val="FFFF00"/>
                </a:highlight>
              </a:rPr>
              <a:t>reduce training time, or to simplify </a:t>
            </a:r>
            <a:r>
              <a:rPr lang="en-US" sz="1600" dirty="0"/>
              <a:t>the model.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0070C0"/>
                </a:solidFill>
              </a:rPr>
              <a:t>Feature selection </a:t>
            </a:r>
            <a:r>
              <a:rPr lang="en-US" sz="1600" dirty="0"/>
              <a:t>is the process of selecting a subset of features </a:t>
            </a:r>
          </a:p>
          <a:p>
            <a:pPr marL="742950" lvl="1" indent="-285750">
              <a:buFont typeface="Arial" panose="020B0604020202020204" pitchFamily="34" charset="0"/>
              <a:buChar char="•"/>
            </a:pPr>
            <a:r>
              <a:rPr lang="en-US" sz="1600" dirty="0"/>
              <a:t>reduce the risk of </a:t>
            </a:r>
            <a:r>
              <a:rPr lang="en-US" sz="1600" dirty="0">
                <a:solidFill>
                  <a:srgbClr val="0070C0"/>
                </a:solidFill>
              </a:rPr>
              <a:t>overfitting</a:t>
            </a:r>
            <a:r>
              <a:rPr lang="en-US" sz="1600" dirty="0"/>
              <a:t>, and thus improve model </a:t>
            </a:r>
            <a:r>
              <a:rPr lang="en-US" sz="1600" dirty="0">
                <a:solidFill>
                  <a:srgbClr val="0070C0"/>
                </a:solidFill>
              </a:rPr>
              <a:t>generalization </a:t>
            </a:r>
          </a:p>
          <a:p>
            <a:pPr marL="742950" lvl="1" indent="-285750">
              <a:buFont typeface="Arial" panose="020B0604020202020204" pitchFamily="34" charset="0"/>
              <a:buChar char="•"/>
            </a:pPr>
            <a:r>
              <a:rPr lang="en-US" sz="1600" dirty="0"/>
              <a:t>For</a:t>
            </a:r>
            <a:r>
              <a:rPr lang="en-US" sz="1600" dirty="0">
                <a:solidFill>
                  <a:srgbClr val="0070C0"/>
                </a:solidFill>
              </a:rPr>
              <a:t> regression</a:t>
            </a:r>
            <a:r>
              <a:rPr lang="en-US" sz="1600" dirty="0"/>
              <a:t> problems</a:t>
            </a:r>
          </a:p>
          <a:p>
            <a:pPr marL="1200150" lvl="2" indent="-285750">
              <a:buFont typeface="Arial" panose="020B0604020202020204" pitchFamily="34" charset="0"/>
              <a:buChar char="•"/>
            </a:pPr>
            <a:r>
              <a:rPr lang="en-US" sz="1600" dirty="0"/>
              <a:t>estimates of model parameters (i.e., model </a:t>
            </a:r>
            <a:r>
              <a:rPr lang="en-US" sz="1600" dirty="0">
                <a:solidFill>
                  <a:srgbClr val="0070C0"/>
                </a:solidFill>
              </a:rPr>
              <a:t>coefficients</a:t>
            </a:r>
            <a:r>
              <a:rPr lang="en-US" sz="1600" dirty="0"/>
              <a:t>) and their significance, </a:t>
            </a:r>
          </a:p>
          <a:p>
            <a:pPr marL="1200150" lvl="2" indent="-285750">
              <a:buFont typeface="Arial" panose="020B0604020202020204" pitchFamily="34" charset="0"/>
              <a:buChar char="•"/>
            </a:pPr>
            <a:r>
              <a:rPr lang="en-US" sz="1600" dirty="0">
                <a:solidFill>
                  <a:srgbClr val="0070C0"/>
                </a:solidFill>
              </a:rPr>
              <a:t>correlation</a:t>
            </a:r>
            <a:r>
              <a:rPr lang="en-US" sz="1600" dirty="0"/>
              <a:t> estimates amongst features. </a:t>
            </a:r>
          </a:p>
          <a:p>
            <a:pPr marL="285750" indent="-285750">
              <a:buFont typeface="Arial" panose="020B0604020202020204" pitchFamily="34" charset="0"/>
              <a:buChar char="•"/>
            </a:pPr>
            <a:r>
              <a:rPr lang="en-US" sz="1600" dirty="0">
                <a:solidFill>
                  <a:srgbClr val="0070C0"/>
                </a:solidFill>
              </a:rPr>
              <a:t>Feature extraction</a:t>
            </a:r>
          </a:p>
          <a:p>
            <a:pPr marL="742950" lvl="1" indent="-285750">
              <a:buFont typeface="Arial" panose="020B0604020202020204" pitchFamily="34" charset="0"/>
              <a:buChar char="•"/>
            </a:pPr>
            <a:r>
              <a:rPr lang="en-US" sz="1600" dirty="0"/>
              <a:t>principle component analysis (PCA)</a:t>
            </a:r>
          </a:p>
          <a:p>
            <a:pPr marL="742950" lvl="1" indent="-285750">
              <a:buFont typeface="Arial" panose="020B0604020202020204" pitchFamily="34" charset="0"/>
              <a:buChar char="•"/>
            </a:pPr>
            <a:r>
              <a:rPr lang="en-US" sz="1600" dirty="0"/>
              <a:t>singular value decomposition (SVD)</a:t>
            </a:r>
          </a:p>
          <a:p>
            <a:pPr marL="742950" lvl="1" indent="-285750">
              <a:buFont typeface="Arial" panose="020B0604020202020204" pitchFamily="34" charset="0"/>
              <a:buChar char="•"/>
            </a:pPr>
            <a:r>
              <a:rPr lang="en-US" sz="1600" dirty="0"/>
              <a:t>Linear Discriminant Analysis (LDA)</a:t>
            </a:r>
          </a:p>
        </p:txBody>
      </p:sp>
    </p:spTree>
    <p:extLst>
      <p:ext uri="{BB962C8B-B14F-4D97-AF65-F5344CB8AC3E}">
        <p14:creationId xmlns:p14="http://schemas.microsoft.com/office/powerpoint/2010/main" val="4218063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3B4DB-7097-4CB9-8D88-81E077BE4B41}"/>
              </a:ext>
            </a:extLst>
          </p:cNvPr>
          <p:cNvSpPr>
            <a:spLocks noGrp="1"/>
          </p:cNvSpPr>
          <p:nvPr>
            <p:ph type="title"/>
          </p:nvPr>
        </p:nvSpPr>
        <p:spPr/>
        <p:txBody>
          <a:bodyPr/>
          <a:lstStyle/>
          <a:p>
            <a:r>
              <a:rPr lang="en-US" dirty="0"/>
              <a:t>PCA, SVD, LDA – in bits</a:t>
            </a:r>
          </a:p>
        </p:txBody>
      </p:sp>
      <p:sp>
        <p:nvSpPr>
          <p:cNvPr id="3" name="Date Placeholder 2">
            <a:extLst>
              <a:ext uri="{FF2B5EF4-FFF2-40B4-BE49-F238E27FC236}">
                <a16:creationId xmlns:a16="http://schemas.microsoft.com/office/drawing/2014/main" id="{9457DD73-EFC6-47F9-A05E-FA0F1885B626}"/>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CF54CDAF-6D20-4B7E-8BBD-8CA376EC6F2F}"/>
              </a:ext>
            </a:extLst>
          </p:cNvPr>
          <p:cNvSpPr>
            <a:spLocks noGrp="1"/>
          </p:cNvSpPr>
          <p:nvPr>
            <p:ph type="sldNum" sz="quarter" idx="4"/>
          </p:nvPr>
        </p:nvSpPr>
        <p:spPr/>
        <p:txBody>
          <a:bodyPr/>
          <a:lstStyle/>
          <a:p>
            <a:r>
              <a:rPr lang="en-US"/>
              <a:t>Slide no. </a:t>
            </a:r>
            <a:fld id="{7240F3D1-AE27-48C7-9FC9-EF8542F23A88}" type="slidenum">
              <a:rPr lang="en-US" smtClean="0"/>
              <a:pPr/>
              <a:t>57</a:t>
            </a:fld>
            <a:endParaRPr lang="en-US" dirty="0"/>
          </a:p>
        </p:txBody>
      </p:sp>
      <p:sp>
        <p:nvSpPr>
          <p:cNvPr id="5" name="Rectangle 4">
            <a:extLst>
              <a:ext uri="{FF2B5EF4-FFF2-40B4-BE49-F238E27FC236}">
                <a16:creationId xmlns:a16="http://schemas.microsoft.com/office/drawing/2014/main" id="{320FAB19-7B9F-4B3A-8D43-EB53B7F220B6}"/>
              </a:ext>
            </a:extLst>
          </p:cNvPr>
          <p:cNvSpPr/>
          <p:nvPr/>
        </p:nvSpPr>
        <p:spPr>
          <a:xfrm>
            <a:off x="88084" y="891540"/>
            <a:ext cx="8955247" cy="2800767"/>
          </a:xfrm>
          <a:prstGeom prst="rect">
            <a:avLst/>
          </a:prstGeom>
        </p:spPr>
        <p:txBody>
          <a:bodyPr wrap="square">
            <a:spAutoFit/>
          </a:bodyPr>
          <a:lstStyle/>
          <a:p>
            <a:pPr marL="285750" indent="-285750">
              <a:buFont typeface="Arial" panose="020B0604020202020204" pitchFamily="34" charset="0"/>
              <a:buChar char="•"/>
            </a:pPr>
            <a:r>
              <a:rPr lang="en-US" sz="1600" dirty="0"/>
              <a:t>Principal component analysis (PCA) is a statistical technique that deals with determining which features, in order, represent the </a:t>
            </a:r>
            <a:r>
              <a:rPr lang="en-US" sz="1600" dirty="0">
                <a:highlight>
                  <a:srgbClr val="FFFF00"/>
                </a:highlight>
              </a:rPr>
              <a:t>most to least variance </a:t>
            </a:r>
            <a:r>
              <a:rPr lang="en-US" sz="1600" dirty="0"/>
              <a:t>in the data.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Singular value decomposition (SVD) is a </a:t>
            </a:r>
            <a:r>
              <a:rPr lang="en-US" sz="1600" dirty="0">
                <a:highlight>
                  <a:srgbClr val="FFFF00"/>
                </a:highlight>
              </a:rPr>
              <a:t>lower level linear algebra </a:t>
            </a:r>
            <a:r>
              <a:rPr lang="en-US" sz="1600" dirty="0"/>
              <a:t>algorithm that is used by PCA.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Linear discriminant analysis (LDA) is closely related to PCA in that they’re both linear transformation techniques.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PCA however is more general and is not concerned with class labels (unsupervised),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Whereas LDA is more specific and is concerned with class labels (supervised).</a:t>
            </a:r>
          </a:p>
        </p:txBody>
      </p:sp>
    </p:spTree>
    <p:extLst>
      <p:ext uri="{BB962C8B-B14F-4D97-AF65-F5344CB8AC3E}">
        <p14:creationId xmlns:p14="http://schemas.microsoft.com/office/powerpoint/2010/main" val="2284571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E1A365-0F3C-43FC-9679-E698BB81C683}"/>
              </a:ext>
            </a:extLst>
          </p:cNvPr>
          <p:cNvPicPr>
            <a:picLocks noChangeAspect="1"/>
          </p:cNvPicPr>
          <p:nvPr/>
        </p:nvPicPr>
        <p:blipFill>
          <a:blip r:embed="rId2"/>
          <a:stretch>
            <a:fillRect/>
          </a:stretch>
        </p:blipFill>
        <p:spPr>
          <a:xfrm>
            <a:off x="5922628" y="1233377"/>
            <a:ext cx="3124327" cy="2729398"/>
          </a:xfrm>
          <a:prstGeom prst="rect">
            <a:avLst/>
          </a:prstGeom>
        </p:spPr>
      </p:pic>
      <p:sp>
        <p:nvSpPr>
          <p:cNvPr id="2" name="Title 1">
            <a:extLst>
              <a:ext uri="{FF2B5EF4-FFF2-40B4-BE49-F238E27FC236}">
                <a16:creationId xmlns:a16="http://schemas.microsoft.com/office/drawing/2014/main" id="{977E469F-5E86-4F66-813E-BF13F7EE7650}"/>
              </a:ext>
            </a:extLst>
          </p:cNvPr>
          <p:cNvSpPr>
            <a:spLocks noGrp="1"/>
          </p:cNvSpPr>
          <p:nvPr>
            <p:ph type="title"/>
          </p:nvPr>
        </p:nvSpPr>
        <p:spPr/>
        <p:txBody>
          <a:bodyPr>
            <a:normAutofit/>
          </a:bodyPr>
          <a:lstStyle/>
          <a:p>
            <a:r>
              <a:rPr lang="en-US" dirty="0"/>
              <a:t>Model selection</a:t>
            </a:r>
          </a:p>
        </p:txBody>
      </p:sp>
      <p:sp>
        <p:nvSpPr>
          <p:cNvPr id="3" name="Date Placeholder 2">
            <a:extLst>
              <a:ext uri="{FF2B5EF4-FFF2-40B4-BE49-F238E27FC236}">
                <a16:creationId xmlns:a16="http://schemas.microsoft.com/office/drawing/2014/main" id="{7EF23D03-C371-4E27-BFA8-6E2751E9B3BD}"/>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8869DA0B-6C2A-4D0E-AF59-AEA84B98A546}"/>
              </a:ext>
            </a:extLst>
          </p:cNvPr>
          <p:cNvSpPr>
            <a:spLocks noGrp="1"/>
          </p:cNvSpPr>
          <p:nvPr>
            <p:ph type="sldNum" sz="quarter" idx="4"/>
          </p:nvPr>
        </p:nvSpPr>
        <p:spPr/>
        <p:txBody>
          <a:bodyPr/>
          <a:lstStyle/>
          <a:p>
            <a:r>
              <a:rPr lang="en-US"/>
              <a:t>Slide no. </a:t>
            </a:r>
            <a:fld id="{7240F3D1-AE27-48C7-9FC9-EF8542F23A88}" type="slidenum">
              <a:rPr lang="en-US" smtClean="0"/>
              <a:pPr/>
              <a:t>58</a:t>
            </a:fld>
            <a:endParaRPr lang="en-US" dirty="0"/>
          </a:p>
        </p:txBody>
      </p:sp>
      <p:sp>
        <p:nvSpPr>
          <p:cNvPr id="5" name="Rectangle 4">
            <a:extLst>
              <a:ext uri="{FF2B5EF4-FFF2-40B4-BE49-F238E27FC236}">
                <a16:creationId xmlns:a16="http://schemas.microsoft.com/office/drawing/2014/main" id="{FF6670B5-7327-4F45-A9B4-5FF08B747299}"/>
              </a:ext>
            </a:extLst>
          </p:cNvPr>
          <p:cNvSpPr/>
          <p:nvPr/>
        </p:nvSpPr>
        <p:spPr>
          <a:xfrm>
            <a:off x="0" y="891540"/>
            <a:ext cx="9144000" cy="3785652"/>
          </a:xfrm>
          <a:prstGeom prst="rect">
            <a:avLst/>
          </a:prstGeom>
        </p:spPr>
        <p:txBody>
          <a:bodyPr wrap="square">
            <a:spAutoFit/>
          </a:bodyPr>
          <a:lstStyle/>
          <a:p>
            <a:pPr marL="285750" indent="-285750">
              <a:buFont typeface="Arial" panose="020B0604020202020204" pitchFamily="34" charset="0"/>
              <a:buChar char="•"/>
            </a:pPr>
            <a:r>
              <a:rPr lang="en-US" sz="1600" dirty="0"/>
              <a:t>The ML algorithm or model to be chosen </a:t>
            </a:r>
            <a:r>
              <a:rPr lang="en-US" sz="1600" dirty="0">
                <a:highlight>
                  <a:srgbClr val="FFFF00"/>
                </a:highlight>
              </a:rPr>
              <a:t>may not matter as much as</a:t>
            </a:r>
            <a:r>
              <a:rPr lang="en-US" sz="1600" dirty="0"/>
              <a:t> amount of data, feature selection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Considerations</a:t>
            </a:r>
          </a:p>
          <a:p>
            <a:pPr marL="742950" lvl="1" indent="-285750">
              <a:buFont typeface="Arial" panose="020B0604020202020204" pitchFamily="34" charset="0"/>
              <a:buChar char="•"/>
            </a:pPr>
            <a:r>
              <a:rPr lang="en-US" sz="1600" dirty="0"/>
              <a:t>Interpretability</a:t>
            </a:r>
          </a:p>
          <a:p>
            <a:pPr marL="742950" lvl="1" indent="-285750">
              <a:buFont typeface="Arial" panose="020B0604020202020204" pitchFamily="34" charset="0"/>
              <a:buChar char="•"/>
            </a:pPr>
            <a:r>
              <a:rPr lang="en-US" sz="1600" dirty="0"/>
              <a:t>Simplicity </a:t>
            </a:r>
          </a:p>
          <a:p>
            <a:pPr marL="742950" lvl="1" indent="-285750">
              <a:buFont typeface="Arial" panose="020B0604020202020204" pitchFamily="34" charset="0"/>
              <a:buChar char="•"/>
            </a:pPr>
            <a:r>
              <a:rPr lang="en-US" sz="1600" dirty="0"/>
              <a:t>Accuracy</a:t>
            </a:r>
          </a:p>
          <a:p>
            <a:pPr marL="742950" lvl="1" indent="-285750">
              <a:buFont typeface="Arial" panose="020B0604020202020204" pitchFamily="34" charset="0"/>
              <a:buChar char="•"/>
            </a:pPr>
            <a:r>
              <a:rPr lang="en-US" sz="1600" dirty="0"/>
              <a:t>Speed (training, testing, and real-time processing)</a:t>
            </a:r>
          </a:p>
          <a:p>
            <a:pPr marL="742950" lvl="1" indent="-285750">
              <a:buFont typeface="Arial" panose="020B0604020202020204" pitchFamily="34" charset="0"/>
              <a:buChar char="•"/>
            </a:pPr>
            <a:r>
              <a:rPr lang="en-US" sz="1600" dirty="0"/>
              <a:t>Scalability</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highlight>
                  <a:srgbClr val="FFFF00"/>
                </a:highlight>
              </a:rPr>
              <a:t>start</a:t>
            </a:r>
            <a:r>
              <a:rPr lang="en-US" sz="1600" dirty="0"/>
              <a:t> with simple models and then increase model complexity</a:t>
            </a:r>
          </a:p>
          <a:p>
            <a:pPr marL="742950" lvl="1" indent="-285750">
              <a:buFont typeface="Arial" panose="020B0604020202020204" pitchFamily="34" charset="0"/>
              <a:buChar char="•"/>
            </a:pPr>
            <a:r>
              <a:rPr lang="en-US" sz="1600" dirty="0"/>
              <a:t>KNN, NB, Linear Regression -&gt; Decision trees, Random Forest, SVM</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highlight>
                  <a:srgbClr val="FFFF00"/>
                </a:highlight>
              </a:rPr>
              <a:t>final</a:t>
            </a:r>
            <a:r>
              <a:rPr lang="en-US" sz="1600" dirty="0"/>
              <a:t> model selection decision - leverage </a:t>
            </a:r>
            <a:r>
              <a:rPr lang="en-US" sz="1600" dirty="0">
                <a:solidFill>
                  <a:srgbClr val="0070C0"/>
                </a:solidFill>
              </a:rPr>
              <a:t>ensemble</a:t>
            </a:r>
            <a:r>
              <a:rPr lang="en-US" sz="1600" dirty="0"/>
              <a:t> methods for additional performance gains. </a:t>
            </a:r>
          </a:p>
          <a:p>
            <a:pPr marL="742950" lvl="1" indent="-285750">
              <a:buFont typeface="Arial" panose="020B0604020202020204" pitchFamily="34" charset="0"/>
              <a:buChar char="•"/>
            </a:pPr>
            <a:r>
              <a:rPr lang="en-US" sz="1600" dirty="0"/>
              <a:t>combine models to produce a single consensus prediction and do so through averaging or voting techniques.</a:t>
            </a:r>
          </a:p>
        </p:txBody>
      </p:sp>
    </p:spTree>
    <p:extLst>
      <p:ext uri="{BB962C8B-B14F-4D97-AF65-F5344CB8AC3E}">
        <p14:creationId xmlns:p14="http://schemas.microsoft.com/office/powerpoint/2010/main" val="266924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E469F-5E86-4F66-813E-BF13F7EE7650}"/>
              </a:ext>
            </a:extLst>
          </p:cNvPr>
          <p:cNvSpPr>
            <a:spLocks noGrp="1"/>
          </p:cNvSpPr>
          <p:nvPr>
            <p:ph type="title"/>
          </p:nvPr>
        </p:nvSpPr>
        <p:spPr/>
        <p:txBody>
          <a:bodyPr>
            <a:normAutofit fontScale="90000"/>
          </a:bodyPr>
          <a:lstStyle/>
          <a:p>
            <a:r>
              <a:rPr lang="en-US" dirty="0"/>
              <a:t>Model evaluation, validation, complexity and improvement</a:t>
            </a:r>
          </a:p>
        </p:txBody>
      </p:sp>
      <p:sp>
        <p:nvSpPr>
          <p:cNvPr id="3" name="Date Placeholder 2">
            <a:extLst>
              <a:ext uri="{FF2B5EF4-FFF2-40B4-BE49-F238E27FC236}">
                <a16:creationId xmlns:a16="http://schemas.microsoft.com/office/drawing/2014/main" id="{7EF23D03-C371-4E27-BFA8-6E2751E9B3BD}"/>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8869DA0B-6C2A-4D0E-AF59-AEA84B98A546}"/>
              </a:ext>
            </a:extLst>
          </p:cNvPr>
          <p:cNvSpPr>
            <a:spLocks noGrp="1"/>
          </p:cNvSpPr>
          <p:nvPr>
            <p:ph type="sldNum" sz="quarter" idx="4"/>
          </p:nvPr>
        </p:nvSpPr>
        <p:spPr/>
        <p:txBody>
          <a:bodyPr/>
          <a:lstStyle/>
          <a:p>
            <a:r>
              <a:rPr lang="en-US"/>
              <a:t>Slide no. </a:t>
            </a:r>
            <a:fld id="{7240F3D1-AE27-48C7-9FC9-EF8542F23A88}" type="slidenum">
              <a:rPr lang="en-US" smtClean="0"/>
              <a:pPr/>
              <a:t>59</a:t>
            </a:fld>
            <a:endParaRPr lang="en-US" dirty="0"/>
          </a:p>
        </p:txBody>
      </p:sp>
      <p:sp>
        <p:nvSpPr>
          <p:cNvPr id="7" name="Rectangle 6">
            <a:extLst>
              <a:ext uri="{FF2B5EF4-FFF2-40B4-BE49-F238E27FC236}">
                <a16:creationId xmlns:a16="http://schemas.microsoft.com/office/drawing/2014/main" id="{0FCFD098-A7FA-47A7-8BB4-CD2F1E5FD0D4}"/>
              </a:ext>
            </a:extLst>
          </p:cNvPr>
          <p:cNvSpPr/>
          <p:nvPr/>
        </p:nvSpPr>
        <p:spPr>
          <a:xfrm>
            <a:off x="39847" y="973795"/>
            <a:ext cx="9064305" cy="2800767"/>
          </a:xfrm>
          <a:prstGeom prst="rect">
            <a:avLst/>
          </a:prstGeom>
        </p:spPr>
        <p:txBody>
          <a:bodyPr wrap="square">
            <a:spAutoFit/>
          </a:bodyPr>
          <a:lstStyle/>
          <a:p>
            <a:pPr marL="285750" indent="-285750">
              <a:buFont typeface="Arial" panose="020B0604020202020204" pitchFamily="34" charset="0"/>
              <a:buChar char="•"/>
            </a:pPr>
            <a:r>
              <a:rPr lang="en-US" sz="1600" dirty="0"/>
              <a:t>focus on problems associated with </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overfitting / underfitting data</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controlling model complexity,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model evaluation and errors introduction</a:t>
            </a:r>
          </a:p>
          <a:p>
            <a:pPr lvl="1"/>
            <a:endParaRPr lang="en-US" sz="1600" dirty="0"/>
          </a:p>
          <a:p>
            <a:pPr marL="742950" lvl="1" indent="-285750">
              <a:buFont typeface="Arial" panose="020B0604020202020204" pitchFamily="34" charset="0"/>
              <a:buChar char="•"/>
            </a:pPr>
            <a:r>
              <a:rPr lang="en-US" sz="1600" dirty="0"/>
              <a:t>model validation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tuning and improving model performance.</a:t>
            </a:r>
          </a:p>
        </p:txBody>
      </p:sp>
    </p:spTree>
    <p:extLst>
      <p:ext uri="{BB962C8B-B14F-4D97-AF65-F5344CB8AC3E}">
        <p14:creationId xmlns:p14="http://schemas.microsoft.com/office/powerpoint/2010/main" val="3124952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09AE-51E3-477E-8727-C638BEF7B389}"/>
              </a:ext>
            </a:extLst>
          </p:cNvPr>
          <p:cNvSpPr>
            <a:spLocks noGrp="1"/>
          </p:cNvSpPr>
          <p:nvPr>
            <p:ph type="title"/>
          </p:nvPr>
        </p:nvSpPr>
        <p:spPr/>
        <p:txBody>
          <a:bodyPr>
            <a:normAutofit/>
          </a:bodyPr>
          <a:lstStyle/>
          <a:p>
            <a:r>
              <a:rPr lang="en-US" dirty="0"/>
              <a:t>Customer Relationship Management</a:t>
            </a:r>
          </a:p>
        </p:txBody>
      </p:sp>
      <p:sp>
        <p:nvSpPr>
          <p:cNvPr id="3" name="Date Placeholder 2">
            <a:extLst>
              <a:ext uri="{FF2B5EF4-FFF2-40B4-BE49-F238E27FC236}">
                <a16:creationId xmlns:a16="http://schemas.microsoft.com/office/drawing/2014/main" id="{1BD619FA-5FD4-4686-9070-DA55D2111E45}"/>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FA45849-674F-4736-B273-D42200B69101}"/>
              </a:ext>
            </a:extLst>
          </p:cNvPr>
          <p:cNvSpPr>
            <a:spLocks noGrp="1"/>
          </p:cNvSpPr>
          <p:nvPr>
            <p:ph type="sldNum" sz="quarter" idx="4"/>
          </p:nvPr>
        </p:nvSpPr>
        <p:spPr/>
        <p:txBody>
          <a:bodyPr/>
          <a:lstStyle/>
          <a:p>
            <a:r>
              <a:rPr lang="en-US"/>
              <a:t>Slide no. </a:t>
            </a:r>
            <a:fld id="{7240F3D1-AE27-48C7-9FC9-EF8542F23A88}" type="slidenum">
              <a:rPr lang="en-US" smtClean="0"/>
              <a:pPr/>
              <a:t>6</a:t>
            </a:fld>
            <a:endParaRPr lang="en-US" dirty="0"/>
          </a:p>
        </p:txBody>
      </p:sp>
      <p:sp>
        <p:nvSpPr>
          <p:cNvPr id="5" name="Rectangle 4">
            <a:extLst>
              <a:ext uri="{FF2B5EF4-FFF2-40B4-BE49-F238E27FC236}">
                <a16:creationId xmlns:a16="http://schemas.microsoft.com/office/drawing/2014/main" id="{37117386-C9DE-4B47-BBBB-F8AA3FF5EFF6}"/>
              </a:ext>
            </a:extLst>
          </p:cNvPr>
          <p:cNvSpPr/>
          <p:nvPr/>
        </p:nvSpPr>
        <p:spPr>
          <a:xfrm>
            <a:off x="150340" y="891540"/>
            <a:ext cx="8843319" cy="3046988"/>
          </a:xfrm>
          <a:prstGeom prst="rect">
            <a:avLst/>
          </a:prstGeom>
        </p:spPr>
        <p:txBody>
          <a:bodyPr wrap="square">
            <a:spAutoFit/>
          </a:bodyPr>
          <a:lstStyle/>
          <a:p>
            <a:r>
              <a:rPr lang="en-US" sz="1600" b="1" dirty="0"/>
              <a:t>3. Response Rates to Contact Methods</a:t>
            </a:r>
          </a:p>
          <a:p>
            <a:endParaRPr lang="en-US" sz="1600" dirty="0"/>
          </a:p>
          <a:p>
            <a:pPr marL="285750" indent="-285750">
              <a:buFont typeface="Arial" panose="020B0604020202020204" pitchFamily="34" charset="0"/>
              <a:buChar char="•"/>
            </a:pPr>
            <a:r>
              <a:rPr lang="en-US" sz="1600" dirty="0"/>
              <a:t>CRM data also hold the key to predicting when repeat customers will buy again.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the statistics of the prediction is an inherent error that corresponds roughly to what salespeople think of as a window.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center of the prediction is the most likely date for a next order, with a window of time on either side.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Communicating this window for individual customers to the salesperson responsible provides a systematic prompt for action.</a:t>
            </a:r>
          </a:p>
        </p:txBody>
      </p:sp>
    </p:spTree>
    <p:extLst>
      <p:ext uri="{BB962C8B-B14F-4D97-AF65-F5344CB8AC3E}">
        <p14:creationId xmlns:p14="http://schemas.microsoft.com/office/powerpoint/2010/main" val="4179439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AFB02-A67D-4DD5-8E36-E70F20CC6E3E}"/>
              </a:ext>
            </a:extLst>
          </p:cNvPr>
          <p:cNvSpPr>
            <a:spLocks noGrp="1"/>
          </p:cNvSpPr>
          <p:nvPr>
            <p:ph type="title"/>
          </p:nvPr>
        </p:nvSpPr>
        <p:spPr/>
        <p:txBody>
          <a:bodyPr>
            <a:normAutofit/>
          </a:bodyPr>
          <a:lstStyle/>
          <a:p>
            <a:r>
              <a:rPr lang="en-US" dirty="0"/>
              <a:t>Overfitting</a:t>
            </a:r>
          </a:p>
        </p:txBody>
      </p:sp>
      <p:sp>
        <p:nvSpPr>
          <p:cNvPr id="3" name="Date Placeholder 2">
            <a:extLst>
              <a:ext uri="{FF2B5EF4-FFF2-40B4-BE49-F238E27FC236}">
                <a16:creationId xmlns:a16="http://schemas.microsoft.com/office/drawing/2014/main" id="{5E3EFE16-4DB8-4E53-A326-3304136CD247}"/>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D17FD67A-4F67-446A-A8E4-795D218BEBA4}"/>
              </a:ext>
            </a:extLst>
          </p:cNvPr>
          <p:cNvSpPr>
            <a:spLocks noGrp="1"/>
          </p:cNvSpPr>
          <p:nvPr>
            <p:ph type="sldNum" sz="quarter" idx="4"/>
          </p:nvPr>
        </p:nvSpPr>
        <p:spPr/>
        <p:txBody>
          <a:bodyPr/>
          <a:lstStyle/>
          <a:p>
            <a:r>
              <a:rPr lang="en-US"/>
              <a:t>Slide no. </a:t>
            </a:r>
            <a:fld id="{7240F3D1-AE27-48C7-9FC9-EF8542F23A88}" type="slidenum">
              <a:rPr lang="en-US" smtClean="0"/>
              <a:pPr/>
              <a:t>60</a:t>
            </a:fld>
            <a:endParaRPr lang="en-US" dirty="0"/>
          </a:p>
        </p:txBody>
      </p:sp>
      <p:sp>
        <p:nvSpPr>
          <p:cNvPr id="5" name="Rectangle 4">
            <a:extLst>
              <a:ext uri="{FF2B5EF4-FFF2-40B4-BE49-F238E27FC236}">
                <a16:creationId xmlns:a16="http://schemas.microsoft.com/office/drawing/2014/main" id="{0C3589C1-B2AC-4745-825C-2AFA4B0E408B}"/>
              </a:ext>
            </a:extLst>
          </p:cNvPr>
          <p:cNvSpPr/>
          <p:nvPr/>
        </p:nvSpPr>
        <p:spPr>
          <a:xfrm>
            <a:off x="0" y="900632"/>
            <a:ext cx="5622758" cy="3785652"/>
          </a:xfrm>
          <a:prstGeom prst="rect">
            <a:avLst/>
          </a:prstGeom>
        </p:spPr>
        <p:txBody>
          <a:bodyPr wrap="square">
            <a:spAutoFit/>
          </a:bodyPr>
          <a:lstStyle/>
          <a:p>
            <a:pPr marL="285750" indent="-285750">
              <a:buFont typeface="Arial" panose="020B0604020202020204" pitchFamily="34" charset="0"/>
              <a:buChar char="•"/>
            </a:pPr>
            <a:r>
              <a:rPr lang="en-US" sz="1600" dirty="0"/>
              <a:t>One of the </a:t>
            </a:r>
            <a:r>
              <a:rPr lang="en-US" sz="1600" dirty="0">
                <a:solidFill>
                  <a:srgbClr val="FF0000"/>
                </a:solidFill>
              </a:rPr>
              <a:t>greatest concerns </a:t>
            </a:r>
            <a:r>
              <a:rPr lang="en-US" sz="1600" dirty="0"/>
              <a:t>in Data science project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0070C0"/>
                </a:solidFill>
              </a:rPr>
              <a:t>Overfitting</a:t>
            </a:r>
            <a:r>
              <a:rPr lang="en-US" sz="1600" dirty="0"/>
              <a:t> refers to a situation where the model chosen to fit the training data fits too well and essentially captures all of the </a:t>
            </a:r>
            <a:r>
              <a:rPr lang="en-US" sz="1600" dirty="0">
                <a:solidFill>
                  <a:srgbClr val="0070C0"/>
                </a:solidFill>
              </a:rPr>
              <a:t>noise</a:t>
            </a:r>
            <a:r>
              <a:rPr lang="en-US" sz="1600" dirty="0"/>
              <a:t>, </a:t>
            </a:r>
            <a:r>
              <a:rPr lang="en-US" sz="1600" dirty="0">
                <a:solidFill>
                  <a:srgbClr val="0070C0"/>
                </a:solidFill>
              </a:rPr>
              <a:t>outliers</a:t>
            </a:r>
            <a:r>
              <a:rPr lang="en-US" sz="1600" dirty="0"/>
              <a:t> and so 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consequence of this is that the model will </a:t>
            </a:r>
            <a:r>
              <a:rPr lang="en-US" sz="1600" dirty="0">
                <a:highlight>
                  <a:srgbClr val="FFFF00"/>
                </a:highlight>
              </a:rPr>
              <a:t>fit the training data very well</a:t>
            </a:r>
            <a:endParaRPr lang="en-US" sz="1600" dirty="0"/>
          </a:p>
          <a:p>
            <a:pPr marL="742950" lvl="1" indent="-285750">
              <a:buFont typeface="Arial" panose="020B0604020202020204" pitchFamily="34" charset="0"/>
              <a:buChar char="•"/>
            </a:pPr>
            <a:r>
              <a:rPr lang="en-US" sz="1600" dirty="0"/>
              <a:t>will not accurately predict cases not represented by the training data</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highlight>
                  <a:srgbClr val="FFFF00"/>
                </a:highlight>
              </a:rPr>
              <a:t>Will not generalize well to unseen data</a:t>
            </a:r>
            <a:r>
              <a:rPr lang="en-US" sz="1600" dirty="0"/>
              <a:t>. lead to poor predictions on new data sets</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Also known as “</a:t>
            </a:r>
            <a:r>
              <a:rPr lang="en-US" sz="1600" dirty="0">
                <a:solidFill>
                  <a:srgbClr val="0070C0"/>
                </a:solidFill>
              </a:rPr>
              <a:t>overtraining</a:t>
            </a:r>
            <a:r>
              <a:rPr lang="en-US" sz="1600" dirty="0"/>
              <a:t>”</a:t>
            </a:r>
          </a:p>
        </p:txBody>
      </p:sp>
      <p:pic>
        <p:nvPicPr>
          <p:cNvPr id="6" name="Picture 5">
            <a:extLst>
              <a:ext uri="{FF2B5EF4-FFF2-40B4-BE49-F238E27FC236}">
                <a16:creationId xmlns:a16="http://schemas.microsoft.com/office/drawing/2014/main" id="{6DDE4A00-52DE-495A-BC2F-5210111871B5}"/>
              </a:ext>
            </a:extLst>
          </p:cNvPr>
          <p:cNvPicPr>
            <a:picLocks noChangeAspect="1"/>
          </p:cNvPicPr>
          <p:nvPr/>
        </p:nvPicPr>
        <p:blipFill>
          <a:blip r:embed="rId2"/>
          <a:stretch>
            <a:fillRect/>
          </a:stretch>
        </p:blipFill>
        <p:spPr>
          <a:xfrm>
            <a:off x="5550569" y="941840"/>
            <a:ext cx="3590925" cy="2438400"/>
          </a:xfrm>
          <a:prstGeom prst="rect">
            <a:avLst/>
          </a:prstGeom>
        </p:spPr>
      </p:pic>
      <p:sp>
        <p:nvSpPr>
          <p:cNvPr id="7" name="Rectangle 6">
            <a:extLst>
              <a:ext uri="{FF2B5EF4-FFF2-40B4-BE49-F238E27FC236}">
                <a16:creationId xmlns:a16="http://schemas.microsoft.com/office/drawing/2014/main" id="{9CB56AEB-73BF-4F3B-87A9-D013AF100D8C}"/>
              </a:ext>
            </a:extLst>
          </p:cNvPr>
          <p:cNvSpPr/>
          <p:nvPr/>
        </p:nvSpPr>
        <p:spPr>
          <a:xfrm>
            <a:off x="5619138" y="3584978"/>
            <a:ext cx="3453786" cy="1015663"/>
          </a:xfrm>
          <a:prstGeom prst="rect">
            <a:avLst/>
          </a:prstGeom>
        </p:spPr>
        <p:txBody>
          <a:bodyPr wrap="square">
            <a:spAutoFit/>
          </a:bodyPr>
          <a:lstStyle/>
          <a:p>
            <a:pPr marL="171450" indent="-171450">
              <a:buFont typeface="Arial" panose="020B0604020202020204" pitchFamily="34" charset="0"/>
              <a:buChar char="•"/>
            </a:pPr>
            <a:r>
              <a:rPr lang="en-US" sz="1200" dirty="0"/>
              <a:t>Data is fitted to a linear function and a polynomial function. </a:t>
            </a:r>
          </a:p>
          <a:p>
            <a:pPr marL="171450" indent="-171450">
              <a:buFont typeface="Arial" panose="020B0604020202020204" pitchFamily="34" charset="0"/>
              <a:buChar char="•"/>
            </a:pPr>
            <a:r>
              <a:rPr lang="en-US" sz="1200" dirty="0"/>
              <a:t>Linear function can be expected to generalize better: </a:t>
            </a:r>
            <a:r>
              <a:rPr lang="en-US" sz="1200" i="1" dirty="0"/>
              <a:t>if the two functions were used to extrapolate beyond the fitted data, </a:t>
            </a:r>
          </a:p>
        </p:txBody>
      </p:sp>
    </p:spTree>
    <p:extLst>
      <p:ext uri="{BB962C8B-B14F-4D97-AF65-F5344CB8AC3E}">
        <p14:creationId xmlns:p14="http://schemas.microsoft.com/office/powerpoint/2010/main" val="33412306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42EC-A8C5-478B-8DED-850B30ED5D32}"/>
              </a:ext>
            </a:extLst>
          </p:cNvPr>
          <p:cNvSpPr>
            <a:spLocks noGrp="1"/>
          </p:cNvSpPr>
          <p:nvPr>
            <p:ph type="title"/>
          </p:nvPr>
        </p:nvSpPr>
        <p:spPr/>
        <p:txBody>
          <a:bodyPr/>
          <a:lstStyle/>
          <a:p>
            <a:r>
              <a:rPr lang="en-US" dirty="0"/>
              <a:t>Why overfitting happens</a:t>
            </a:r>
          </a:p>
        </p:txBody>
      </p:sp>
      <p:sp>
        <p:nvSpPr>
          <p:cNvPr id="3" name="Date Placeholder 2">
            <a:extLst>
              <a:ext uri="{FF2B5EF4-FFF2-40B4-BE49-F238E27FC236}">
                <a16:creationId xmlns:a16="http://schemas.microsoft.com/office/drawing/2014/main" id="{B3520363-139A-48C0-BAAE-AF029D139D89}"/>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EBB0C98F-F229-4612-B501-9B4619C642B1}"/>
              </a:ext>
            </a:extLst>
          </p:cNvPr>
          <p:cNvSpPr>
            <a:spLocks noGrp="1"/>
          </p:cNvSpPr>
          <p:nvPr>
            <p:ph type="sldNum" sz="quarter" idx="4"/>
          </p:nvPr>
        </p:nvSpPr>
        <p:spPr/>
        <p:txBody>
          <a:bodyPr/>
          <a:lstStyle/>
          <a:p>
            <a:r>
              <a:rPr lang="en-US"/>
              <a:t>Slide no. </a:t>
            </a:r>
            <a:fld id="{7240F3D1-AE27-48C7-9FC9-EF8542F23A88}" type="slidenum">
              <a:rPr lang="en-US" smtClean="0"/>
              <a:pPr/>
              <a:t>61</a:t>
            </a:fld>
            <a:endParaRPr lang="en-US" dirty="0"/>
          </a:p>
        </p:txBody>
      </p:sp>
      <p:sp>
        <p:nvSpPr>
          <p:cNvPr id="5" name="Rectangle 4">
            <a:extLst>
              <a:ext uri="{FF2B5EF4-FFF2-40B4-BE49-F238E27FC236}">
                <a16:creationId xmlns:a16="http://schemas.microsoft.com/office/drawing/2014/main" id="{D92C0F6C-14C2-4E30-B80D-61B2473B73AA}"/>
              </a:ext>
            </a:extLst>
          </p:cNvPr>
          <p:cNvSpPr/>
          <p:nvPr/>
        </p:nvSpPr>
        <p:spPr>
          <a:xfrm>
            <a:off x="74047" y="891540"/>
            <a:ext cx="8847221" cy="230832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0C0"/>
                </a:solidFill>
              </a:rPr>
              <a:t>Overfitting</a:t>
            </a:r>
            <a:r>
              <a:rPr lang="en-US" sz="1600" dirty="0"/>
              <a:t> occurs when a statistical model or machine learning algorithm captures the noise of the data.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0070C0"/>
                </a:solidFill>
              </a:rPr>
              <a:t>Overfitting</a:t>
            </a:r>
            <a:r>
              <a:rPr lang="en-US" sz="1600" dirty="0"/>
              <a:t> is often a result of an excessively complicated model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model has </a:t>
            </a:r>
            <a:r>
              <a:rPr lang="en-US" sz="1600" dirty="0">
                <a:highlight>
                  <a:srgbClr val="FFFF00"/>
                </a:highlight>
              </a:rPr>
              <a:t>too many free</a:t>
            </a:r>
            <a:r>
              <a:rPr lang="en-US" sz="1600" dirty="0"/>
              <a:t> parameters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E.g. for </a:t>
            </a:r>
            <a:r>
              <a:rPr lang="en-US" sz="1600" dirty="0">
                <a:solidFill>
                  <a:srgbClr val="0070C0"/>
                </a:solidFill>
              </a:rPr>
              <a:t>KNN</a:t>
            </a:r>
            <a:r>
              <a:rPr lang="en-US" sz="1600" dirty="0"/>
              <a:t>, if K=1, training accuracy be close to 99%! Would this perform well for out of sample test observations? Hence this may lead to </a:t>
            </a:r>
            <a:r>
              <a:rPr lang="en-US" sz="1600" dirty="0">
                <a:solidFill>
                  <a:srgbClr val="0070C0"/>
                </a:solidFill>
              </a:rPr>
              <a:t>overfitting</a:t>
            </a:r>
          </a:p>
        </p:txBody>
      </p:sp>
    </p:spTree>
    <p:extLst>
      <p:ext uri="{BB962C8B-B14F-4D97-AF65-F5344CB8AC3E}">
        <p14:creationId xmlns:p14="http://schemas.microsoft.com/office/powerpoint/2010/main" val="467717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7BE7-8486-4F7A-915D-58FC8A2C82A6}"/>
              </a:ext>
            </a:extLst>
          </p:cNvPr>
          <p:cNvSpPr>
            <a:spLocks noGrp="1"/>
          </p:cNvSpPr>
          <p:nvPr>
            <p:ph type="title"/>
          </p:nvPr>
        </p:nvSpPr>
        <p:spPr/>
        <p:txBody>
          <a:bodyPr/>
          <a:lstStyle/>
          <a:p>
            <a:r>
              <a:rPr lang="en-US" dirty="0"/>
              <a:t>How to Detect Overfitting</a:t>
            </a:r>
          </a:p>
        </p:txBody>
      </p:sp>
      <p:sp>
        <p:nvSpPr>
          <p:cNvPr id="3" name="Date Placeholder 2">
            <a:extLst>
              <a:ext uri="{FF2B5EF4-FFF2-40B4-BE49-F238E27FC236}">
                <a16:creationId xmlns:a16="http://schemas.microsoft.com/office/drawing/2014/main" id="{64D30032-FCC6-4CDE-B466-06EDCE274C8C}"/>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8606B160-7741-4BAF-9C63-36A8E5131C6B}"/>
              </a:ext>
            </a:extLst>
          </p:cNvPr>
          <p:cNvSpPr>
            <a:spLocks noGrp="1"/>
          </p:cNvSpPr>
          <p:nvPr>
            <p:ph type="sldNum" sz="quarter" idx="4"/>
          </p:nvPr>
        </p:nvSpPr>
        <p:spPr/>
        <p:txBody>
          <a:bodyPr/>
          <a:lstStyle/>
          <a:p>
            <a:r>
              <a:rPr lang="en-US"/>
              <a:t>Slide no. </a:t>
            </a:r>
            <a:fld id="{7240F3D1-AE27-48C7-9FC9-EF8542F23A88}" type="slidenum">
              <a:rPr lang="en-US" smtClean="0"/>
              <a:pPr/>
              <a:t>62</a:t>
            </a:fld>
            <a:endParaRPr lang="en-US" dirty="0"/>
          </a:p>
        </p:txBody>
      </p:sp>
      <p:sp>
        <p:nvSpPr>
          <p:cNvPr id="5" name="Rectangle 4">
            <a:extLst>
              <a:ext uri="{FF2B5EF4-FFF2-40B4-BE49-F238E27FC236}">
                <a16:creationId xmlns:a16="http://schemas.microsoft.com/office/drawing/2014/main" id="{6AA6C91C-171D-4D34-9944-2FFA20F2D013}"/>
              </a:ext>
            </a:extLst>
          </p:cNvPr>
          <p:cNvSpPr/>
          <p:nvPr/>
        </p:nvSpPr>
        <p:spPr>
          <a:xfrm>
            <a:off x="112295" y="968954"/>
            <a:ext cx="8839200" cy="584775"/>
          </a:xfrm>
          <a:prstGeom prst="rect">
            <a:avLst/>
          </a:prstGeom>
        </p:spPr>
        <p:txBody>
          <a:bodyPr wrap="square">
            <a:spAutoFit/>
          </a:bodyPr>
          <a:lstStyle/>
          <a:p>
            <a:pPr marL="285750" indent="-285750">
              <a:buFont typeface="Arial" panose="020B0604020202020204" pitchFamily="34" charset="0"/>
              <a:buChar char="•"/>
            </a:pPr>
            <a:r>
              <a:rPr lang="en-US" sz="1600" dirty="0"/>
              <a:t>A key challenge with </a:t>
            </a:r>
            <a:r>
              <a:rPr lang="en-US" sz="1600" dirty="0">
                <a:solidFill>
                  <a:srgbClr val="0070C0"/>
                </a:solidFill>
              </a:rPr>
              <a:t>overfitting</a:t>
            </a:r>
            <a:r>
              <a:rPr lang="en-US" sz="1600" dirty="0"/>
              <a:t>, and with machine learning in general, is that we can’t know how well our model will perform on new data until we actually test it.</a:t>
            </a:r>
          </a:p>
        </p:txBody>
      </p:sp>
      <p:pic>
        <p:nvPicPr>
          <p:cNvPr id="6" name="Picture 5">
            <a:extLst>
              <a:ext uri="{FF2B5EF4-FFF2-40B4-BE49-F238E27FC236}">
                <a16:creationId xmlns:a16="http://schemas.microsoft.com/office/drawing/2014/main" id="{6C642F7D-673A-449B-8488-639D5D260444}"/>
              </a:ext>
            </a:extLst>
          </p:cNvPr>
          <p:cNvPicPr>
            <a:picLocks noChangeAspect="1"/>
          </p:cNvPicPr>
          <p:nvPr/>
        </p:nvPicPr>
        <p:blipFill>
          <a:blip r:embed="rId2"/>
          <a:stretch>
            <a:fillRect/>
          </a:stretch>
        </p:blipFill>
        <p:spPr>
          <a:xfrm>
            <a:off x="446712" y="1659574"/>
            <a:ext cx="4534363" cy="1572299"/>
          </a:xfrm>
          <a:prstGeom prst="rect">
            <a:avLst/>
          </a:prstGeom>
        </p:spPr>
      </p:pic>
      <p:sp>
        <p:nvSpPr>
          <p:cNvPr id="7" name="Rectangle 6">
            <a:extLst>
              <a:ext uri="{FF2B5EF4-FFF2-40B4-BE49-F238E27FC236}">
                <a16:creationId xmlns:a16="http://schemas.microsoft.com/office/drawing/2014/main" id="{DFB21FD6-318E-49FA-AE3D-71985CA12F63}"/>
              </a:ext>
            </a:extLst>
          </p:cNvPr>
          <p:cNvSpPr/>
          <p:nvPr/>
        </p:nvSpPr>
        <p:spPr>
          <a:xfrm>
            <a:off x="112295" y="3425537"/>
            <a:ext cx="8839200" cy="1077218"/>
          </a:xfrm>
          <a:prstGeom prst="rect">
            <a:avLst/>
          </a:prstGeom>
        </p:spPr>
        <p:txBody>
          <a:bodyPr wrap="square">
            <a:spAutoFit/>
          </a:bodyPr>
          <a:lstStyle/>
          <a:p>
            <a:pPr marL="285750" indent="-285750">
              <a:buFont typeface="Arial" panose="020B0604020202020204" pitchFamily="34" charset="0"/>
              <a:buChar char="•"/>
            </a:pPr>
            <a:r>
              <a:rPr lang="en-US" sz="1600" dirty="0"/>
              <a:t>If our model does much better on the training set than on the test set, then we’re likely </a:t>
            </a:r>
            <a:r>
              <a:rPr lang="en-US" sz="1600" dirty="0">
                <a:solidFill>
                  <a:srgbClr val="0070C0"/>
                </a:solidFill>
              </a:rPr>
              <a:t>overfitting</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example, if the model gives 99% accuracy on the training set but only 55% accuracy on the test set </a:t>
            </a:r>
            <a:r>
              <a:rPr lang="en-US" sz="1600" dirty="0">
                <a:sym typeface="Wingdings" panose="05000000000000000000" pitchFamily="2" charset="2"/>
              </a:rPr>
              <a:t> case of </a:t>
            </a:r>
            <a:r>
              <a:rPr lang="en-US" sz="1600" dirty="0">
                <a:solidFill>
                  <a:srgbClr val="0070C0"/>
                </a:solidFill>
                <a:sym typeface="Wingdings" panose="05000000000000000000" pitchFamily="2" charset="2"/>
              </a:rPr>
              <a:t>overfitting</a:t>
            </a:r>
            <a:endParaRPr lang="en-US" sz="1600" dirty="0">
              <a:solidFill>
                <a:srgbClr val="0070C0"/>
              </a:solidFill>
            </a:endParaRPr>
          </a:p>
        </p:txBody>
      </p:sp>
    </p:spTree>
    <p:extLst>
      <p:ext uri="{BB962C8B-B14F-4D97-AF65-F5344CB8AC3E}">
        <p14:creationId xmlns:p14="http://schemas.microsoft.com/office/powerpoint/2010/main" val="2109758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A52C-5D5D-4C55-A537-527DCB73E895}"/>
              </a:ext>
            </a:extLst>
          </p:cNvPr>
          <p:cNvSpPr>
            <a:spLocks noGrp="1"/>
          </p:cNvSpPr>
          <p:nvPr>
            <p:ph type="title"/>
          </p:nvPr>
        </p:nvSpPr>
        <p:spPr/>
        <p:txBody>
          <a:bodyPr/>
          <a:lstStyle/>
          <a:p>
            <a:r>
              <a:rPr lang="en-US" dirty="0"/>
              <a:t>How to Prevent Overfitting</a:t>
            </a:r>
          </a:p>
        </p:txBody>
      </p:sp>
      <p:sp>
        <p:nvSpPr>
          <p:cNvPr id="3" name="Date Placeholder 2">
            <a:extLst>
              <a:ext uri="{FF2B5EF4-FFF2-40B4-BE49-F238E27FC236}">
                <a16:creationId xmlns:a16="http://schemas.microsoft.com/office/drawing/2014/main" id="{DB797609-C241-440E-8E05-4F995421F45C}"/>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125B0A67-84AC-4A25-8184-3E68A8CE9A6A}"/>
              </a:ext>
            </a:extLst>
          </p:cNvPr>
          <p:cNvSpPr>
            <a:spLocks noGrp="1"/>
          </p:cNvSpPr>
          <p:nvPr>
            <p:ph type="sldNum" sz="quarter" idx="4"/>
          </p:nvPr>
        </p:nvSpPr>
        <p:spPr/>
        <p:txBody>
          <a:bodyPr/>
          <a:lstStyle/>
          <a:p>
            <a:r>
              <a:rPr lang="en-US"/>
              <a:t>Slide no. </a:t>
            </a:r>
            <a:fld id="{7240F3D1-AE27-48C7-9FC9-EF8542F23A88}" type="slidenum">
              <a:rPr lang="en-US" smtClean="0"/>
              <a:pPr/>
              <a:t>63</a:t>
            </a:fld>
            <a:endParaRPr lang="en-US" dirty="0"/>
          </a:p>
        </p:txBody>
      </p:sp>
      <p:graphicFrame>
        <p:nvGraphicFramePr>
          <p:cNvPr id="7" name="Table 6">
            <a:extLst>
              <a:ext uri="{FF2B5EF4-FFF2-40B4-BE49-F238E27FC236}">
                <a16:creationId xmlns:a16="http://schemas.microsoft.com/office/drawing/2014/main" id="{23E5DFC5-A8CD-4FE1-B0A1-7D1BE12B0548}"/>
              </a:ext>
            </a:extLst>
          </p:cNvPr>
          <p:cNvGraphicFramePr>
            <a:graphicFrameLocks noGrp="1"/>
          </p:cNvGraphicFramePr>
          <p:nvPr>
            <p:extLst>
              <p:ext uri="{D42A27DB-BD31-4B8C-83A1-F6EECF244321}">
                <p14:modId xmlns:p14="http://schemas.microsoft.com/office/powerpoint/2010/main" val="4089113348"/>
              </p:ext>
            </p:extLst>
          </p:nvPr>
        </p:nvGraphicFramePr>
        <p:xfrm>
          <a:off x="100263" y="984448"/>
          <a:ext cx="8943473" cy="3418248"/>
        </p:xfrm>
        <a:graphic>
          <a:graphicData uri="http://schemas.openxmlformats.org/drawingml/2006/table">
            <a:tbl>
              <a:tblPr firstRow="1" bandRow="1">
                <a:tableStyleId>{1E5458E1-0376-4910-A6E8-49B6F46B1678}</a:tableStyleId>
              </a:tblPr>
              <a:tblGrid>
                <a:gridCol w="3429000">
                  <a:extLst>
                    <a:ext uri="{9D8B030D-6E8A-4147-A177-3AD203B41FA5}">
                      <a16:colId xmlns:a16="http://schemas.microsoft.com/office/drawing/2014/main" val="3353586608"/>
                    </a:ext>
                  </a:extLst>
                </a:gridCol>
                <a:gridCol w="5514473">
                  <a:extLst>
                    <a:ext uri="{9D8B030D-6E8A-4147-A177-3AD203B41FA5}">
                      <a16:colId xmlns:a16="http://schemas.microsoft.com/office/drawing/2014/main" val="1437048678"/>
                    </a:ext>
                  </a:extLst>
                </a:gridCol>
              </a:tblGrid>
              <a:tr h="170260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using validation or cross-validation methods</a:t>
                      </a:r>
                    </a:p>
                    <a:p>
                      <a:endParaRPr lang="en-US" sz="1600" dirty="0"/>
                    </a:p>
                  </a:txBody>
                  <a:tcPr/>
                </a:tc>
                <a:tc>
                  <a:txBody>
                    <a:bodyPr/>
                    <a:lstStyle/>
                    <a:p>
                      <a:endParaRPr lang="en-US" sz="1600" dirty="0"/>
                    </a:p>
                    <a:p>
                      <a:endParaRPr lang="en-US" sz="1600" dirty="0"/>
                    </a:p>
                    <a:p>
                      <a:endParaRPr lang="en-US" sz="1600" dirty="0"/>
                    </a:p>
                    <a:p>
                      <a:endParaRPr lang="en-US" sz="1600" dirty="0"/>
                    </a:p>
                    <a:p>
                      <a:endParaRPr lang="en-US" sz="1600" dirty="0"/>
                    </a:p>
                    <a:p>
                      <a:endParaRPr lang="en-US" sz="1600" dirty="0"/>
                    </a:p>
                  </a:txBody>
                  <a:tcPr/>
                </a:tc>
                <a:extLst>
                  <a:ext uri="{0D108BD9-81ED-4DB2-BD59-A6C34878D82A}">
                    <a16:rowId xmlns:a16="http://schemas.microsoft.com/office/drawing/2014/main" val="448992772"/>
                  </a:ext>
                </a:extLst>
              </a:tr>
              <a:tr h="587337">
                <a:tc>
                  <a:txBody>
                    <a:bodyPr/>
                    <a:lstStyle/>
                    <a:p>
                      <a:r>
                        <a:rPr lang="en-US" sz="1600" dirty="0"/>
                        <a:t>Train with more data</a:t>
                      </a:r>
                    </a:p>
                  </a:txBody>
                  <a:tcPr/>
                </a:tc>
                <a:tc>
                  <a:txBody>
                    <a:bodyPr/>
                    <a:lstStyle/>
                    <a:p>
                      <a:r>
                        <a:rPr lang="en-US" sz="1600" dirty="0"/>
                        <a:t>Training with more data </a:t>
                      </a:r>
                      <a:r>
                        <a:rPr lang="en-US" sz="1600" dirty="0">
                          <a:highlight>
                            <a:srgbClr val="FFFF00"/>
                          </a:highlight>
                        </a:rPr>
                        <a:t>may</a:t>
                      </a:r>
                      <a:r>
                        <a:rPr lang="en-US" sz="1600" dirty="0"/>
                        <a:t> help algorithms detect the signal better</a:t>
                      </a:r>
                    </a:p>
                  </a:txBody>
                  <a:tcPr/>
                </a:tc>
                <a:extLst>
                  <a:ext uri="{0D108BD9-81ED-4DB2-BD59-A6C34878D82A}">
                    <a16:rowId xmlns:a16="http://schemas.microsoft.com/office/drawing/2014/main" val="2490640008"/>
                  </a:ext>
                </a:extLst>
              </a:tr>
              <a:tr h="376102">
                <a:tc>
                  <a:txBody>
                    <a:bodyPr/>
                    <a:lstStyle/>
                    <a:p>
                      <a:r>
                        <a:rPr lang="en-US" sz="1600" dirty="0"/>
                        <a:t>Remove features</a:t>
                      </a:r>
                    </a:p>
                  </a:txBody>
                  <a:tcPr/>
                </a:tc>
                <a:tc>
                  <a:txBody>
                    <a:bodyPr/>
                    <a:lstStyle/>
                    <a:p>
                      <a:r>
                        <a:rPr lang="en-US" sz="1600" dirty="0"/>
                        <a:t>Feature selection &amp; Feature extraction</a:t>
                      </a:r>
                    </a:p>
                  </a:txBody>
                  <a:tcPr/>
                </a:tc>
                <a:extLst>
                  <a:ext uri="{0D108BD9-81ED-4DB2-BD59-A6C34878D82A}">
                    <a16:rowId xmlns:a16="http://schemas.microsoft.com/office/drawing/2014/main" val="2397960292"/>
                  </a:ext>
                </a:extLst>
              </a:tr>
              <a:tr h="376102">
                <a:tc>
                  <a:txBody>
                    <a:bodyPr/>
                    <a:lstStyle/>
                    <a:p>
                      <a:r>
                        <a:rPr lang="en-US" sz="1600" dirty="0"/>
                        <a:t>Smoothing techniques, Ensembling</a:t>
                      </a:r>
                    </a:p>
                  </a:txBody>
                  <a:tcPr/>
                </a:tc>
                <a:tc>
                  <a:txBody>
                    <a:bodyPr/>
                    <a:lstStyle/>
                    <a:p>
                      <a:r>
                        <a:rPr lang="en-US" sz="1600" dirty="0"/>
                        <a:t>Regularization, boosting and bagging</a:t>
                      </a:r>
                    </a:p>
                  </a:txBody>
                  <a:tcPr/>
                </a:tc>
                <a:extLst>
                  <a:ext uri="{0D108BD9-81ED-4DB2-BD59-A6C34878D82A}">
                    <a16:rowId xmlns:a16="http://schemas.microsoft.com/office/drawing/2014/main" val="3683619899"/>
                  </a:ext>
                </a:extLst>
              </a:tr>
              <a:tr h="376102">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339959605"/>
                  </a:ext>
                </a:extLst>
              </a:tr>
            </a:tbl>
          </a:graphicData>
        </a:graphic>
      </p:graphicFrame>
      <p:pic>
        <p:nvPicPr>
          <p:cNvPr id="8" name="Picture 7">
            <a:extLst>
              <a:ext uri="{FF2B5EF4-FFF2-40B4-BE49-F238E27FC236}">
                <a16:creationId xmlns:a16="http://schemas.microsoft.com/office/drawing/2014/main" id="{B71280DE-5992-4154-A7F9-408FADDE72EC}"/>
              </a:ext>
            </a:extLst>
          </p:cNvPr>
          <p:cNvPicPr>
            <a:picLocks noChangeAspect="1"/>
          </p:cNvPicPr>
          <p:nvPr/>
        </p:nvPicPr>
        <p:blipFill>
          <a:blip r:embed="rId2"/>
          <a:stretch>
            <a:fillRect/>
          </a:stretch>
        </p:blipFill>
        <p:spPr>
          <a:xfrm>
            <a:off x="4395537" y="1042090"/>
            <a:ext cx="3993603" cy="1529660"/>
          </a:xfrm>
          <a:prstGeom prst="rect">
            <a:avLst/>
          </a:prstGeom>
        </p:spPr>
      </p:pic>
    </p:spTree>
    <p:extLst>
      <p:ext uri="{BB962C8B-B14F-4D97-AF65-F5344CB8AC3E}">
        <p14:creationId xmlns:p14="http://schemas.microsoft.com/office/powerpoint/2010/main" val="3120926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A89-ACA6-4F33-9B62-DE0029B6198F}"/>
              </a:ext>
            </a:extLst>
          </p:cNvPr>
          <p:cNvSpPr>
            <a:spLocks noGrp="1"/>
          </p:cNvSpPr>
          <p:nvPr>
            <p:ph type="title"/>
          </p:nvPr>
        </p:nvSpPr>
        <p:spPr/>
        <p:txBody>
          <a:bodyPr/>
          <a:lstStyle/>
          <a:p>
            <a:r>
              <a:rPr lang="en-US" dirty="0"/>
              <a:t>Underfitting </a:t>
            </a:r>
          </a:p>
        </p:txBody>
      </p:sp>
      <p:sp>
        <p:nvSpPr>
          <p:cNvPr id="3" name="Date Placeholder 2">
            <a:extLst>
              <a:ext uri="{FF2B5EF4-FFF2-40B4-BE49-F238E27FC236}">
                <a16:creationId xmlns:a16="http://schemas.microsoft.com/office/drawing/2014/main" id="{454E5552-A95E-4C13-8EDC-900EC3D6EB01}"/>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D484714B-462D-41FF-947C-3BD91BBB8A21}"/>
              </a:ext>
            </a:extLst>
          </p:cNvPr>
          <p:cNvSpPr>
            <a:spLocks noGrp="1"/>
          </p:cNvSpPr>
          <p:nvPr>
            <p:ph type="sldNum" sz="quarter" idx="4"/>
          </p:nvPr>
        </p:nvSpPr>
        <p:spPr/>
        <p:txBody>
          <a:bodyPr/>
          <a:lstStyle/>
          <a:p>
            <a:r>
              <a:rPr lang="en-US"/>
              <a:t>Slide no. </a:t>
            </a:r>
            <a:fld id="{7240F3D1-AE27-48C7-9FC9-EF8542F23A88}" type="slidenum">
              <a:rPr lang="en-US" smtClean="0"/>
              <a:pPr/>
              <a:t>64</a:t>
            </a:fld>
            <a:endParaRPr lang="en-US" dirty="0"/>
          </a:p>
        </p:txBody>
      </p:sp>
      <p:sp>
        <p:nvSpPr>
          <p:cNvPr id="5" name="Rectangle 4">
            <a:extLst>
              <a:ext uri="{FF2B5EF4-FFF2-40B4-BE49-F238E27FC236}">
                <a16:creationId xmlns:a16="http://schemas.microsoft.com/office/drawing/2014/main" id="{68D40A34-7F37-4DA9-ADAA-D630C418EB4D}"/>
              </a:ext>
            </a:extLst>
          </p:cNvPr>
          <p:cNvSpPr/>
          <p:nvPr/>
        </p:nvSpPr>
        <p:spPr>
          <a:xfrm>
            <a:off x="130782" y="891540"/>
            <a:ext cx="8882435" cy="353943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0C0"/>
                </a:solidFill>
              </a:rPr>
              <a:t>Underfitting</a:t>
            </a:r>
            <a:r>
              <a:rPr lang="en-US" sz="1600" dirty="0"/>
              <a:t> occurs when an algorithm cannot capture the underlying trend of the data.  Intuitively, it occurs when the model or the algorithm does not fit the data well enough.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Reasons for </a:t>
            </a:r>
            <a:r>
              <a:rPr lang="en-US" sz="1600" dirty="0">
                <a:solidFill>
                  <a:srgbClr val="0070C0"/>
                </a:solidFill>
              </a:rPr>
              <a:t>underfitting</a:t>
            </a:r>
            <a:r>
              <a:rPr lang="en-US" sz="1600" dirty="0"/>
              <a:t>:- </a:t>
            </a:r>
          </a:p>
          <a:p>
            <a:pPr marL="742950" lvl="1" indent="-285750">
              <a:buFont typeface="Arial" panose="020B0604020202020204" pitchFamily="34" charset="0"/>
              <a:buChar char="•"/>
            </a:pPr>
            <a:r>
              <a:rPr lang="en-US" sz="1600" dirty="0"/>
              <a:t>excessively simple model.</a:t>
            </a:r>
          </a:p>
          <a:p>
            <a:pPr marL="742950" lvl="1" indent="-285750">
              <a:buFont typeface="Arial" panose="020B0604020202020204" pitchFamily="34" charset="0"/>
              <a:buChar char="•"/>
            </a:pPr>
            <a:r>
              <a:rPr lang="en-US" sz="1600" dirty="0"/>
              <a:t>when fitting a linear model to non-linear data</a:t>
            </a:r>
          </a:p>
          <a:p>
            <a:pPr marL="742950" lvl="1" indent="-285750">
              <a:buFont typeface="Arial" panose="020B0604020202020204" pitchFamily="34" charset="0"/>
              <a:buChar char="•"/>
            </a:pPr>
            <a:r>
              <a:rPr lang="en-US" sz="1600" dirty="0"/>
              <a:t>Underfitting would occur, for example, when fitting a linear model to non-linear data</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Underfitting lead to </a:t>
            </a:r>
            <a:r>
              <a:rPr lang="en-US" sz="1600" dirty="0">
                <a:solidFill>
                  <a:srgbClr val="FF0000"/>
                </a:solidFill>
              </a:rPr>
              <a:t>poor predictions </a:t>
            </a:r>
            <a:r>
              <a:rPr lang="en-US" sz="1600" dirty="0"/>
              <a:t>on new data sets.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i="1" dirty="0">
                <a:solidFill>
                  <a:srgbClr val="0070C0"/>
                </a:solidFill>
              </a:rPr>
              <a:t>Underfitting</a:t>
            </a:r>
            <a:r>
              <a:rPr lang="en-US" sz="1600" i="1" dirty="0"/>
              <a:t> does not occur that often - Data sets that are used for predictive modelling nowadays often come with too many predictors,</a:t>
            </a:r>
          </a:p>
          <a:p>
            <a:pPr marL="285750" indent="-285750">
              <a:buFont typeface="Arial" panose="020B0604020202020204" pitchFamily="34" charset="0"/>
              <a:buChar char="•"/>
            </a:pPr>
            <a:endParaRPr lang="en-US" sz="1600" i="1" dirty="0"/>
          </a:p>
          <a:p>
            <a:pPr marL="285750" indent="-285750">
              <a:buFont typeface="Arial" panose="020B0604020202020204" pitchFamily="34" charset="0"/>
              <a:buChar char="•"/>
            </a:pPr>
            <a:r>
              <a:rPr lang="en-US" sz="1600" dirty="0"/>
              <a:t>Also known as “</a:t>
            </a:r>
            <a:r>
              <a:rPr lang="en-US" sz="1600" dirty="0">
                <a:solidFill>
                  <a:srgbClr val="0070C0"/>
                </a:solidFill>
              </a:rPr>
              <a:t>undertraining</a:t>
            </a:r>
            <a:r>
              <a:rPr lang="en-US" sz="1600" dirty="0"/>
              <a:t>”</a:t>
            </a:r>
          </a:p>
        </p:txBody>
      </p:sp>
    </p:spTree>
    <p:extLst>
      <p:ext uri="{BB962C8B-B14F-4D97-AF65-F5344CB8AC3E}">
        <p14:creationId xmlns:p14="http://schemas.microsoft.com/office/powerpoint/2010/main" val="89752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77DD1-A8CC-4D98-9CC5-B4489CA0C9C7}"/>
              </a:ext>
            </a:extLst>
          </p:cNvPr>
          <p:cNvSpPr>
            <a:spLocks noGrp="1"/>
          </p:cNvSpPr>
          <p:nvPr>
            <p:ph type="title"/>
          </p:nvPr>
        </p:nvSpPr>
        <p:spPr/>
        <p:txBody>
          <a:bodyPr/>
          <a:lstStyle/>
          <a:p>
            <a:r>
              <a:rPr lang="en-US" dirty="0"/>
              <a:t>How to Prevent underfitting</a:t>
            </a:r>
          </a:p>
        </p:txBody>
      </p:sp>
      <p:sp>
        <p:nvSpPr>
          <p:cNvPr id="3" name="Date Placeholder 2">
            <a:extLst>
              <a:ext uri="{FF2B5EF4-FFF2-40B4-BE49-F238E27FC236}">
                <a16:creationId xmlns:a16="http://schemas.microsoft.com/office/drawing/2014/main" id="{0CE713C2-3271-4FFB-B553-2BBCDAF1D0C2}"/>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4D8D73E-893C-40E7-9779-477A6B082E7E}"/>
              </a:ext>
            </a:extLst>
          </p:cNvPr>
          <p:cNvSpPr>
            <a:spLocks noGrp="1"/>
          </p:cNvSpPr>
          <p:nvPr>
            <p:ph type="sldNum" sz="quarter" idx="4"/>
          </p:nvPr>
        </p:nvSpPr>
        <p:spPr/>
        <p:txBody>
          <a:bodyPr/>
          <a:lstStyle/>
          <a:p>
            <a:r>
              <a:rPr lang="en-US"/>
              <a:t>Slide no. </a:t>
            </a:r>
            <a:fld id="{7240F3D1-AE27-48C7-9FC9-EF8542F23A88}" type="slidenum">
              <a:rPr lang="en-US" smtClean="0"/>
              <a:pPr/>
              <a:t>65</a:t>
            </a:fld>
            <a:endParaRPr lang="en-US" dirty="0"/>
          </a:p>
        </p:txBody>
      </p:sp>
      <p:sp>
        <p:nvSpPr>
          <p:cNvPr id="5" name="Rectangle 4">
            <a:extLst>
              <a:ext uri="{FF2B5EF4-FFF2-40B4-BE49-F238E27FC236}">
                <a16:creationId xmlns:a16="http://schemas.microsoft.com/office/drawing/2014/main" id="{C8F7A5A7-3DCD-4694-A39A-CEDC0A8C87E9}"/>
              </a:ext>
            </a:extLst>
          </p:cNvPr>
          <p:cNvSpPr/>
          <p:nvPr/>
        </p:nvSpPr>
        <p:spPr>
          <a:xfrm>
            <a:off x="98275" y="998550"/>
            <a:ext cx="6390211" cy="830997"/>
          </a:xfrm>
          <a:prstGeom prst="rect">
            <a:avLst/>
          </a:prstGeom>
        </p:spPr>
        <p:txBody>
          <a:bodyPr wrap="none">
            <a:spAutoFit/>
          </a:bodyPr>
          <a:lstStyle/>
          <a:p>
            <a:pPr marL="285750" indent="-285750">
              <a:buFontTx/>
              <a:buChar char="-"/>
            </a:pPr>
            <a:r>
              <a:rPr lang="en-US" sz="1600" dirty="0"/>
              <a:t>Find more features (lower the bias)</a:t>
            </a:r>
          </a:p>
          <a:p>
            <a:pPr marL="285750" indent="-285750">
              <a:buFontTx/>
              <a:buChar char="-"/>
            </a:pPr>
            <a:endParaRPr lang="en-US" sz="1600" dirty="0"/>
          </a:p>
          <a:p>
            <a:pPr marL="285750" indent="-285750">
              <a:buFontTx/>
              <a:buChar char="-"/>
            </a:pPr>
            <a:r>
              <a:rPr lang="en-US" sz="1600" dirty="0"/>
              <a:t>Try high variance machine learning models (Decision Tree,  k-NN,  SVM</a:t>
            </a:r>
          </a:p>
        </p:txBody>
      </p:sp>
    </p:spTree>
    <p:extLst>
      <p:ext uri="{BB962C8B-B14F-4D97-AF65-F5344CB8AC3E}">
        <p14:creationId xmlns:p14="http://schemas.microsoft.com/office/powerpoint/2010/main" val="1422212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8F4F-94EB-4826-9ACF-911DE42A9583}"/>
              </a:ext>
            </a:extLst>
          </p:cNvPr>
          <p:cNvSpPr>
            <a:spLocks noGrp="1"/>
          </p:cNvSpPr>
          <p:nvPr>
            <p:ph type="title"/>
          </p:nvPr>
        </p:nvSpPr>
        <p:spPr/>
        <p:txBody>
          <a:bodyPr/>
          <a:lstStyle/>
          <a:p>
            <a:r>
              <a:rPr lang="en-US" dirty="0"/>
              <a:t>What it means is …</a:t>
            </a:r>
          </a:p>
        </p:txBody>
      </p:sp>
      <p:sp>
        <p:nvSpPr>
          <p:cNvPr id="3" name="Date Placeholder 2">
            <a:extLst>
              <a:ext uri="{FF2B5EF4-FFF2-40B4-BE49-F238E27FC236}">
                <a16:creationId xmlns:a16="http://schemas.microsoft.com/office/drawing/2014/main" id="{253A31EF-764F-4544-B697-C660039490AE}"/>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D734EED7-F2E4-4F15-92E6-3DBE38E6A5E3}"/>
              </a:ext>
            </a:extLst>
          </p:cNvPr>
          <p:cNvSpPr>
            <a:spLocks noGrp="1"/>
          </p:cNvSpPr>
          <p:nvPr>
            <p:ph type="sldNum" sz="quarter" idx="4"/>
          </p:nvPr>
        </p:nvSpPr>
        <p:spPr/>
        <p:txBody>
          <a:bodyPr/>
          <a:lstStyle/>
          <a:p>
            <a:r>
              <a:rPr lang="en-US"/>
              <a:t>Slide no. </a:t>
            </a:r>
            <a:fld id="{7240F3D1-AE27-48C7-9FC9-EF8542F23A88}" type="slidenum">
              <a:rPr lang="en-US" smtClean="0"/>
              <a:pPr/>
              <a:t>66</a:t>
            </a:fld>
            <a:endParaRPr lang="en-US" dirty="0"/>
          </a:p>
        </p:txBody>
      </p:sp>
      <p:sp>
        <p:nvSpPr>
          <p:cNvPr id="5" name="Rectangle 4">
            <a:extLst>
              <a:ext uri="{FF2B5EF4-FFF2-40B4-BE49-F238E27FC236}">
                <a16:creationId xmlns:a16="http://schemas.microsoft.com/office/drawing/2014/main" id="{C6FEE0FF-4D79-4AFA-B58A-F92F6BFA2BBF}"/>
              </a:ext>
            </a:extLst>
          </p:cNvPr>
          <p:cNvSpPr/>
          <p:nvPr/>
        </p:nvSpPr>
        <p:spPr>
          <a:xfrm>
            <a:off x="102256" y="967162"/>
            <a:ext cx="9329605" cy="2031325"/>
          </a:xfrm>
          <a:prstGeom prst="rect">
            <a:avLst/>
          </a:prstGeom>
        </p:spPr>
        <p:txBody>
          <a:bodyPr wrap="non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Maximizing the training accuracy, rewards the </a:t>
            </a:r>
            <a:r>
              <a:rPr lang="en-US" dirty="0">
                <a:highlight>
                  <a:srgbClr val="FFFF00"/>
                </a:highlight>
              </a:rPr>
              <a:t>overly complex models </a:t>
            </a:r>
            <a:r>
              <a:rPr lang="en-US" dirty="0"/>
              <a:t>that wont generalize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Goal should be to </a:t>
            </a:r>
            <a:r>
              <a:rPr lang="en-US" dirty="0">
                <a:highlight>
                  <a:srgbClr val="FFFF00"/>
                </a:highlight>
              </a:rPr>
              <a:t>maximize</a:t>
            </a:r>
            <a:r>
              <a:rPr lang="en-US" dirty="0"/>
              <a:t> the performance of the model on </a:t>
            </a:r>
            <a:r>
              <a:rPr lang="en-US" dirty="0">
                <a:highlight>
                  <a:srgbClr val="FFFF00"/>
                </a:highlight>
              </a:rPr>
              <a:t>out-of-sample test observations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20808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0749-4884-44F5-B988-BE228525DE4A}"/>
              </a:ext>
            </a:extLst>
          </p:cNvPr>
          <p:cNvSpPr>
            <a:spLocks noGrp="1"/>
          </p:cNvSpPr>
          <p:nvPr>
            <p:ph type="title"/>
          </p:nvPr>
        </p:nvSpPr>
        <p:spPr/>
        <p:txBody>
          <a:bodyPr/>
          <a:lstStyle/>
          <a:p>
            <a:r>
              <a:rPr lang="en-US" dirty="0"/>
              <a:t>Let us understand</a:t>
            </a:r>
          </a:p>
        </p:txBody>
      </p:sp>
      <p:sp>
        <p:nvSpPr>
          <p:cNvPr id="3" name="Date Placeholder 2">
            <a:extLst>
              <a:ext uri="{FF2B5EF4-FFF2-40B4-BE49-F238E27FC236}">
                <a16:creationId xmlns:a16="http://schemas.microsoft.com/office/drawing/2014/main" id="{D2E3037A-5797-42E2-8D3D-6D61ED764DDB}"/>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EAE2336F-31B8-40E0-A436-83C595048F62}"/>
              </a:ext>
            </a:extLst>
          </p:cNvPr>
          <p:cNvSpPr>
            <a:spLocks noGrp="1"/>
          </p:cNvSpPr>
          <p:nvPr>
            <p:ph type="sldNum" sz="quarter" idx="4"/>
          </p:nvPr>
        </p:nvSpPr>
        <p:spPr/>
        <p:txBody>
          <a:bodyPr/>
          <a:lstStyle/>
          <a:p>
            <a:r>
              <a:rPr lang="en-US"/>
              <a:t>Slide no. </a:t>
            </a:r>
            <a:fld id="{7240F3D1-AE27-48C7-9FC9-EF8542F23A88}" type="slidenum">
              <a:rPr lang="en-US" smtClean="0"/>
              <a:pPr/>
              <a:t>67</a:t>
            </a:fld>
            <a:endParaRPr lang="en-US" dirty="0"/>
          </a:p>
        </p:txBody>
      </p:sp>
      <p:pic>
        <p:nvPicPr>
          <p:cNvPr id="10" name="Picture 9">
            <a:extLst>
              <a:ext uri="{FF2B5EF4-FFF2-40B4-BE49-F238E27FC236}">
                <a16:creationId xmlns:a16="http://schemas.microsoft.com/office/drawing/2014/main" id="{9CDA0584-F628-4B77-85F7-7A7FCD4C5FA0}"/>
              </a:ext>
            </a:extLst>
          </p:cNvPr>
          <p:cNvPicPr>
            <a:picLocks noChangeAspect="1"/>
          </p:cNvPicPr>
          <p:nvPr/>
        </p:nvPicPr>
        <p:blipFill>
          <a:blip r:embed="rId2"/>
          <a:stretch>
            <a:fillRect/>
          </a:stretch>
        </p:blipFill>
        <p:spPr>
          <a:xfrm>
            <a:off x="279277" y="2025145"/>
            <a:ext cx="473611" cy="468728"/>
          </a:xfrm>
          <a:prstGeom prst="rect">
            <a:avLst/>
          </a:prstGeom>
        </p:spPr>
      </p:pic>
      <p:pic>
        <p:nvPicPr>
          <p:cNvPr id="11" name="Picture 10">
            <a:extLst>
              <a:ext uri="{FF2B5EF4-FFF2-40B4-BE49-F238E27FC236}">
                <a16:creationId xmlns:a16="http://schemas.microsoft.com/office/drawing/2014/main" id="{1A5ABB06-CA72-42D4-9A7C-ACC0595C123E}"/>
              </a:ext>
            </a:extLst>
          </p:cNvPr>
          <p:cNvPicPr>
            <a:picLocks noChangeAspect="1"/>
          </p:cNvPicPr>
          <p:nvPr/>
        </p:nvPicPr>
        <p:blipFill>
          <a:blip r:embed="rId3"/>
          <a:stretch>
            <a:fillRect/>
          </a:stretch>
        </p:blipFill>
        <p:spPr>
          <a:xfrm flipV="1">
            <a:off x="773284" y="3026968"/>
            <a:ext cx="458178" cy="431539"/>
          </a:xfrm>
          <a:prstGeom prst="rect">
            <a:avLst/>
          </a:prstGeom>
        </p:spPr>
      </p:pic>
      <p:pic>
        <p:nvPicPr>
          <p:cNvPr id="13" name="Picture 12">
            <a:extLst>
              <a:ext uri="{FF2B5EF4-FFF2-40B4-BE49-F238E27FC236}">
                <a16:creationId xmlns:a16="http://schemas.microsoft.com/office/drawing/2014/main" id="{0DC7C729-05BF-412E-85B6-78C684C98894}"/>
              </a:ext>
            </a:extLst>
          </p:cNvPr>
          <p:cNvPicPr>
            <a:picLocks noChangeAspect="1"/>
          </p:cNvPicPr>
          <p:nvPr/>
        </p:nvPicPr>
        <p:blipFill>
          <a:blip r:embed="rId4"/>
          <a:stretch>
            <a:fillRect/>
          </a:stretch>
        </p:blipFill>
        <p:spPr>
          <a:xfrm flipV="1">
            <a:off x="771583" y="2057570"/>
            <a:ext cx="459879" cy="431539"/>
          </a:xfrm>
          <a:prstGeom prst="rect">
            <a:avLst/>
          </a:prstGeom>
        </p:spPr>
      </p:pic>
      <p:pic>
        <p:nvPicPr>
          <p:cNvPr id="15" name="Picture 14">
            <a:extLst>
              <a:ext uri="{FF2B5EF4-FFF2-40B4-BE49-F238E27FC236}">
                <a16:creationId xmlns:a16="http://schemas.microsoft.com/office/drawing/2014/main" id="{364FC781-2F69-4AE7-8140-23B86021BE8C}"/>
              </a:ext>
            </a:extLst>
          </p:cNvPr>
          <p:cNvPicPr>
            <a:picLocks noChangeAspect="1"/>
          </p:cNvPicPr>
          <p:nvPr/>
        </p:nvPicPr>
        <p:blipFill>
          <a:blip r:embed="rId5"/>
          <a:stretch>
            <a:fillRect/>
          </a:stretch>
        </p:blipFill>
        <p:spPr>
          <a:xfrm>
            <a:off x="295433" y="2984142"/>
            <a:ext cx="458178" cy="468728"/>
          </a:xfrm>
          <a:prstGeom prst="rect">
            <a:avLst/>
          </a:prstGeom>
        </p:spPr>
      </p:pic>
      <p:pic>
        <p:nvPicPr>
          <p:cNvPr id="16" name="Picture 15">
            <a:extLst>
              <a:ext uri="{FF2B5EF4-FFF2-40B4-BE49-F238E27FC236}">
                <a16:creationId xmlns:a16="http://schemas.microsoft.com/office/drawing/2014/main" id="{B47C0186-A41F-4D06-B6F1-F1650700C2CD}"/>
              </a:ext>
            </a:extLst>
          </p:cNvPr>
          <p:cNvPicPr>
            <a:picLocks noChangeAspect="1"/>
          </p:cNvPicPr>
          <p:nvPr/>
        </p:nvPicPr>
        <p:blipFill>
          <a:blip r:embed="rId6"/>
          <a:stretch>
            <a:fillRect/>
          </a:stretch>
        </p:blipFill>
        <p:spPr>
          <a:xfrm>
            <a:off x="313269" y="2532247"/>
            <a:ext cx="474449" cy="435606"/>
          </a:xfrm>
          <a:prstGeom prst="rect">
            <a:avLst/>
          </a:prstGeom>
        </p:spPr>
      </p:pic>
      <p:sp>
        <p:nvSpPr>
          <p:cNvPr id="19" name="Rectangle 18">
            <a:extLst>
              <a:ext uri="{FF2B5EF4-FFF2-40B4-BE49-F238E27FC236}">
                <a16:creationId xmlns:a16="http://schemas.microsoft.com/office/drawing/2014/main" id="{07A00D76-F83C-46BD-AD60-9D5D7133C6E8}"/>
              </a:ext>
            </a:extLst>
          </p:cNvPr>
          <p:cNvSpPr/>
          <p:nvPr/>
        </p:nvSpPr>
        <p:spPr>
          <a:xfrm>
            <a:off x="124420" y="1945614"/>
            <a:ext cx="1202267" cy="1651000"/>
          </a:xfrm>
          <a:prstGeom prst="rect">
            <a:avLst/>
          </a:prstGeom>
          <a:solidFill>
            <a:schemeClr val="accent1">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0EC1EBC9-E78F-4EB8-BB61-F75DE6D9833E}"/>
              </a:ext>
            </a:extLst>
          </p:cNvPr>
          <p:cNvSpPr txBox="1"/>
          <p:nvPr/>
        </p:nvSpPr>
        <p:spPr>
          <a:xfrm>
            <a:off x="2064932" y="3482130"/>
            <a:ext cx="1256247" cy="338554"/>
          </a:xfrm>
          <a:prstGeom prst="rect">
            <a:avLst/>
          </a:prstGeom>
          <a:noFill/>
        </p:spPr>
        <p:txBody>
          <a:bodyPr wrap="square" rtlCol="0">
            <a:spAutoFit/>
          </a:bodyPr>
          <a:lstStyle/>
          <a:p>
            <a:r>
              <a:rPr lang="en-US" sz="1600" dirty="0"/>
              <a:t>Detect a ball</a:t>
            </a:r>
          </a:p>
        </p:txBody>
      </p:sp>
      <p:pic>
        <p:nvPicPr>
          <p:cNvPr id="32" name="Picture 31">
            <a:extLst>
              <a:ext uri="{FF2B5EF4-FFF2-40B4-BE49-F238E27FC236}">
                <a16:creationId xmlns:a16="http://schemas.microsoft.com/office/drawing/2014/main" id="{44084AD3-D299-46DC-9C26-E642309562F7}"/>
              </a:ext>
            </a:extLst>
          </p:cNvPr>
          <p:cNvPicPr>
            <a:picLocks noChangeAspect="1"/>
          </p:cNvPicPr>
          <p:nvPr/>
        </p:nvPicPr>
        <p:blipFill>
          <a:blip r:embed="rId7"/>
          <a:stretch>
            <a:fillRect/>
          </a:stretch>
        </p:blipFill>
        <p:spPr>
          <a:xfrm>
            <a:off x="771583" y="2531275"/>
            <a:ext cx="458178" cy="419185"/>
          </a:xfrm>
          <a:prstGeom prst="rect">
            <a:avLst/>
          </a:prstGeom>
        </p:spPr>
      </p:pic>
      <p:grpSp>
        <p:nvGrpSpPr>
          <p:cNvPr id="48" name="Group 47">
            <a:extLst>
              <a:ext uri="{FF2B5EF4-FFF2-40B4-BE49-F238E27FC236}">
                <a16:creationId xmlns:a16="http://schemas.microsoft.com/office/drawing/2014/main" id="{9DDDDDEC-1866-423E-877A-2A0ADACF6250}"/>
              </a:ext>
            </a:extLst>
          </p:cNvPr>
          <p:cNvGrpSpPr/>
          <p:nvPr/>
        </p:nvGrpSpPr>
        <p:grpSpPr>
          <a:xfrm>
            <a:off x="5698754" y="1033577"/>
            <a:ext cx="998624" cy="488233"/>
            <a:chOff x="4903469" y="2726168"/>
            <a:chExt cx="1387847" cy="929205"/>
          </a:xfrm>
        </p:grpSpPr>
        <p:pic>
          <p:nvPicPr>
            <p:cNvPr id="24" name="Picture 23">
              <a:extLst>
                <a:ext uri="{FF2B5EF4-FFF2-40B4-BE49-F238E27FC236}">
                  <a16:creationId xmlns:a16="http://schemas.microsoft.com/office/drawing/2014/main" id="{86DFA797-34A1-4FD8-9522-B19F4D2F3262}"/>
                </a:ext>
              </a:extLst>
            </p:cNvPr>
            <p:cNvPicPr>
              <a:picLocks noChangeAspect="1"/>
            </p:cNvPicPr>
            <p:nvPr/>
          </p:nvPicPr>
          <p:blipFill>
            <a:blip r:embed="rId2"/>
            <a:stretch>
              <a:fillRect/>
            </a:stretch>
          </p:blipFill>
          <p:spPr>
            <a:xfrm>
              <a:off x="4903469" y="2734528"/>
              <a:ext cx="449227" cy="444595"/>
            </a:xfrm>
            <a:prstGeom prst="rect">
              <a:avLst/>
            </a:prstGeom>
          </p:spPr>
        </p:pic>
        <p:pic>
          <p:nvPicPr>
            <p:cNvPr id="25" name="Picture 24">
              <a:extLst>
                <a:ext uri="{FF2B5EF4-FFF2-40B4-BE49-F238E27FC236}">
                  <a16:creationId xmlns:a16="http://schemas.microsoft.com/office/drawing/2014/main" id="{5F1BA6AB-A77C-4A44-8AC1-8DB5D6E1772C}"/>
                </a:ext>
              </a:extLst>
            </p:cNvPr>
            <p:cNvPicPr>
              <a:picLocks noChangeAspect="1"/>
            </p:cNvPicPr>
            <p:nvPr/>
          </p:nvPicPr>
          <p:blipFill>
            <a:blip r:embed="rId4"/>
            <a:stretch>
              <a:fillRect/>
            </a:stretch>
          </p:blipFill>
          <p:spPr>
            <a:xfrm flipV="1">
              <a:off x="4903469" y="3204189"/>
              <a:ext cx="459879" cy="431539"/>
            </a:xfrm>
            <a:prstGeom prst="rect">
              <a:avLst/>
            </a:prstGeom>
          </p:spPr>
        </p:pic>
        <p:pic>
          <p:nvPicPr>
            <p:cNvPr id="26" name="Picture 25">
              <a:extLst>
                <a:ext uri="{FF2B5EF4-FFF2-40B4-BE49-F238E27FC236}">
                  <a16:creationId xmlns:a16="http://schemas.microsoft.com/office/drawing/2014/main" id="{1E10B6F8-4F69-4640-9A1C-C028B8C12D38}"/>
                </a:ext>
              </a:extLst>
            </p:cNvPr>
            <p:cNvPicPr>
              <a:picLocks noChangeAspect="1"/>
            </p:cNvPicPr>
            <p:nvPr/>
          </p:nvPicPr>
          <p:blipFill>
            <a:blip r:embed="rId6"/>
            <a:stretch>
              <a:fillRect/>
            </a:stretch>
          </p:blipFill>
          <p:spPr>
            <a:xfrm>
              <a:off x="5373203" y="3204189"/>
              <a:ext cx="491416" cy="451184"/>
            </a:xfrm>
            <a:prstGeom prst="rect">
              <a:avLst/>
            </a:prstGeom>
          </p:spPr>
        </p:pic>
        <p:pic>
          <p:nvPicPr>
            <p:cNvPr id="28" name="Picture 27">
              <a:extLst>
                <a:ext uri="{FF2B5EF4-FFF2-40B4-BE49-F238E27FC236}">
                  <a16:creationId xmlns:a16="http://schemas.microsoft.com/office/drawing/2014/main" id="{A18FF222-5E52-4C77-8749-D5173AC9BD61}"/>
                </a:ext>
              </a:extLst>
            </p:cNvPr>
            <p:cNvPicPr>
              <a:picLocks noChangeAspect="1"/>
            </p:cNvPicPr>
            <p:nvPr/>
          </p:nvPicPr>
          <p:blipFill>
            <a:blip r:embed="rId5"/>
            <a:stretch>
              <a:fillRect/>
            </a:stretch>
          </p:blipFill>
          <p:spPr>
            <a:xfrm>
              <a:off x="5869490" y="3204189"/>
              <a:ext cx="421826" cy="431539"/>
            </a:xfrm>
            <a:prstGeom prst="rect">
              <a:avLst/>
            </a:prstGeom>
          </p:spPr>
        </p:pic>
        <p:pic>
          <p:nvPicPr>
            <p:cNvPr id="29" name="Picture 28">
              <a:extLst>
                <a:ext uri="{FF2B5EF4-FFF2-40B4-BE49-F238E27FC236}">
                  <a16:creationId xmlns:a16="http://schemas.microsoft.com/office/drawing/2014/main" id="{B1DA7300-1110-4F97-AC53-02C48E9E20ED}"/>
                </a:ext>
              </a:extLst>
            </p:cNvPr>
            <p:cNvPicPr>
              <a:picLocks noChangeAspect="1"/>
            </p:cNvPicPr>
            <p:nvPr/>
          </p:nvPicPr>
          <p:blipFill>
            <a:blip r:embed="rId3"/>
            <a:stretch>
              <a:fillRect/>
            </a:stretch>
          </p:blipFill>
          <p:spPr>
            <a:xfrm flipV="1">
              <a:off x="5831381" y="2726168"/>
              <a:ext cx="458178" cy="431539"/>
            </a:xfrm>
            <a:prstGeom prst="rect">
              <a:avLst/>
            </a:prstGeom>
          </p:spPr>
        </p:pic>
        <p:pic>
          <p:nvPicPr>
            <p:cNvPr id="33" name="Picture 32">
              <a:extLst>
                <a:ext uri="{FF2B5EF4-FFF2-40B4-BE49-F238E27FC236}">
                  <a16:creationId xmlns:a16="http://schemas.microsoft.com/office/drawing/2014/main" id="{5F0F3803-8260-4CAD-AD6E-DAE8ED9D706B}"/>
                </a:ext>
              </a:extLst>
            </p:cNvPr>
            <p:cNvPicPr>
              <a:picLocks noChangeAspect="1"/>
            </p:cNvPicPr>
            <p:nvPr/>
          </p:nvPicPr>
          <p:blipFill>
            <a:blip r:embed="rId7"/>
            <a:stretch>
              <a:fillRect/>
            </a:stretch>
          </p:blipFill>
          <p:spPr>
            <a:xfrm>
              <a:off x="5373203" y="2753326"/>
              <a:ext cx="458178" cy="419185"/>
            </a:xfrm>
            <a:prstGeom prst="rect">
              <a:avLst/>
            </a:prstGeom>
          </p:spPr>
        </p:pic>
      </p:grpSp>
      <p:sp>
        <p:nvSpPr>
          <p:cNvPr id="34" name="TextBox 33">
            <a:extLst>
              <a:ext uri="{FF2B5EF4-FFF2-40B4-BE49-F238E27FC236}">
                <a16:creationId xmlns:a16="http://schemas.microsoft.com/office/drawing/2014/main" id="{8F765CA4-0471-4AF9-BDAA-24C1A98812E0}"/>
              </a:ext>
            </a:extLst>
          </p:cNvPr>
          <p:cNvSpPr txBox="1"/>
          <p:nvPr/>
        </p:nvSpPr>
        <p:spPr>
          <a:xfrm>
            <a:off x="323244" y="3506868"/>
            <a:ext cx="1256247" cy="338554"/>
          </a:xfrm>
          <a:prstGeom prst="rect">
            <a:avLst/>
          </a:prstGeom>
          <a:noFill/>
        </p:spPr>
        <p:txBody>
          <a:bodyPr wrap="square" rtlCol="0">
            <a:spAutoFit/>
          </a:bodyPr>
          <a:lstStyle/>
          <a:p>
            <a:r>
              <a:rPr lang="en-US" sz="1600" dirty="0"/>
              <a:t>shapes</a:t>
            </a:r>
          </a:p>
        </p:txBody>
      </p:sp>
      <p:pic>
        <p:nvPicPr>
          <p:cNvPr id="35" name="Picture 34">
            <a:extLst>
              <a:ext uri="{FF2B5EF4-FFF2-40B4-BE49-F238E27FC236}">
                <a16:creationId xmlns:a16="http://schemas.microsoft.com/office/drawing/2014/main" id="{B27E770E-274A-4940-9326-5621711FE5A0}"/>
              </a:ext>
            </a:extLst>
          </p:cNvPr>
          <p:cNvPicPr>
            <a:picLocks noChangeAspect="1"/>
          </p:cNvPicPr>
          <p:nvPr/>
        </p:nvPicPr>
        <p:blipFill>
          <a:blip r:embed="rId8"/>
          <a:stretch>
            <a:fillRect/>
          </a:stretch>
        </p:blipFill>
        <p:spPr>
          <a:xfrm>
            <a:off x="1924295" y="1933016"/>
            <a:ext cx="1682249" cy="1651000"/>
          </a:xfrm>
          <a:prstGeom prst="rect">
            <a:avLst/>
          </a:prstGeom>
        </p:spPr>
      </p:pic>
      <p:sp>
        <p:nvSpPr>
          <p:cNvPr id="20" name="Arrow: Right 19">
            <a:extLst>
              <a:ext uri="{FF2B5EF4-FFF2-40B4-BE49-F238E27FC236}">
                <a16:creationId xmlns:a16="http://schemas.microsoft.com/office/drawing/2014/main" id="{68767EF2-C0CE-4638-B339-041134EA03ED}"/>
              </a:ext>
            </a:extLst>
          </p:cNvPr>
          <p:cNvSpPr/>
          <p:nvPr/>
        </p:nvSpPr>
        <p:spPr>
          <a:xfrm>
            <a:off x="1423614" y="2473587"/>
            <a:ext cx="752842" cy="521882"/>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7" name="Table 46">
            <a:extLst>
              <a:ext uri="{FF2B5EF4-FFF2-40B4-BE49-F238E27FC236}">
                <a16:creationId xmlns:a16="http://schemas.microsoft.com/office/drawing/2014/main" id="{1920C036-DC12-4B2F-A01E-39DDC72E8CEF}"/>
              </a:ext>
            </a:extLst>
          </p:cNvPr>
          <p:cNvGraphicFramePr>
            <a:graphicFrameLocks noGrp="1"/>
          </p:cNvGraphicFramePr>
          <p:nvPr>
            <p:extLst>
              <p:ext uri="{D42A27DB-BD31-4B8C-83A1-F6EECF244321}">
                <p14:modId xmlns:p14="http://schemas.microsoft.com/office/powerpoint/2010/main" val="3294599586"/>
              </p:ext>
            </p:extLst>
          </p:nvPr>
        </p:nvGraphicFramePr>
        <p:xfrm>
          <a:off x="3649133" y="969568"/>
          <a:ext cx="5418986" cy="3749040"/>
        </p:xfrm>
        <a:graphic>
          <a:graphicData uri="http://schemas.openxmlformats.org/drawingml/2006/table">
            <a:tbl>
              <a:tblPr firstRow="1" bandRow="1">
                <a:tableStyleId>{1E5458E1-0376-4910-A6E8-49B6F46B1678}</a:tableStyleId>
              </a:tblPr>
              <a:tblGrid>
                <a:gridCol w="1816736">
                  <a:extLst>
                    <a:ext uri="{9D8B030D-6E8A-4147-A177-3AD203B41FA5}">
                      <a16:colId xmlns:a16="http://schemas.microsoft.com/office/drawing/2014/main" val="1383880461"/>
                    </a:ext>
                  </a:extLst>
                </a:gridCol>
                <a:gridCol w="1801125">
                  <a:extLst>
                    <a:ext uri="{9D8B030D-6E8A-4147-A177-3AD203B41FA5}">
                      <a16:colId xmlns:a16="http://schemas.microsoft.com/office/drawing/2014/main" val="947905255"/>
                    </a:ext>
                  </a:extLst>
                </a:gridCol>
                <a:gridCol w="1801125">
                  <a:extLst>
                    <a:ext uri="{9D8B030D-6E8A-4147-A177-3AD203B41FA5}">
                      <a16:colId xmlns:a16="http://schemas.microsoft.com/office/drawing/2014/main" val="2598226961"/>
                    </a:ext>
                  </a:extLst>
                </a:gridCol>
              </a:tblGrid>
              <a:tr h="225472">
                <a:tc>
                  <a:txBody>
                    <a:bodyPr/>
                    <a:lstStyle/>
                    <a:p>
                      <a:r>
                        <a:rPr lang="en-US" sz="1200" dirty="0">
                          <a:highlight>
                            <a:srgbClr val="FFFF00"/>
                          </a:highlight>
                        </a:rPr>
                        <a:t>Scenario 1 :  </a:t>
                      </a:r>
                    </a:p>
                    <a:p>
                      <a:r>
                        <a:rPr lang="en-US" sz="1200" dirty="0"/>
                        <a:t>All shapes round</a:t>
                      </a:r>
                    </a:p>
                    <a:p>
                      <a:endParaRPr lang="en-US" sz="1200" dirty="0"/>
                    </a:p>
                  </a:txBody>
                  <a:tcPr/>
                </a:tc>
                <a:tc>
                  <a:txBody>
                    <a:bodyPr/>
                    <a:lstStyle/>
                    <a:p>
                      <a:endParaRPr lang="en-US" sz="1200" dirty="0"/>
                    </a:p>
                    <a:p>
                      <a:endParaRPr lang="en-US" sz="1200" dirty="0"/>
                    </a:p>
                    <a:p>
                      <a:endParaRPr lang="en-US" sz="1200" dirty="0"/>
                    </a:p>
                    <a:p>
                      <a:r>
                        <a:rPr lang="en-US" sz="1200" dirty="0"/>
                        <a:t>    These are balls</a:t>
                      </a:r>
                    </a:p>
                  </a:txBody>
                  <a:tcPr/>
                </a:tc>
                <a:tc>
                  <a:txBody>
                    <a:bodyPr/>
                    <a:lstStyle/>
                    <a:p>
                      <a:r>
                        <a:rPr lang="en-US" sz="1200" dirty="0">
                          <a:highlight>
                            <a:srgbClr val="FFFF00"/>
                          </a:highlight>
                        </a:rPr>
                        <a:t>Inference :  </a:t>
                      </a:r>
                    </a:p>
                    <a:p>
                      <a:pPr marL="0" indent="0">
                        <a:buFont typeface="Arial" panose="020B0604020202020204" pitchFamily="34" charset="0"/>
                        <a:buNone/>
                      </a:pPr>
                      <a:r>
                        <a:rPr lang="en-US" sz="1200" dirty="0"/>
                        <a:t>All selected, biased towards ‘shape’,  </a:t>
                      </a:r>
                    </a:p>
                    <a:p>
                      <a:pPr marL="171450" indent="-171450">
                        <a:buFont typeface="Arial" panose="020B0604020202020204" pitchFamily="34" charset="0"/>
                        <a:buChar char="•"/>
                      </a:pPr>
                      <a:r>
                        <a:rPr lang="en-US" sz="1200" dirty="0"/>
                        <a:t>underfitting </a:t>
                      </a:r>
                    </a:p>
                    <a:p>
                      <a:pPr marL="171450" indent="-171450">
                        <a:buFont typeface="Arial" panose="020B0604020202020204" pitchFamily="34" charset="0"/>
                        <a:buChar char="•"/>
                      </a:pPr>
                      <a:r>
                        <a:rPr lang="en-US" sz="1200" dirty="0"/>
                        <a:t>high bias, low variance</a:t>
                      </a:r>
                    </a:p>
                  </a:txBody>
                  <a:tcPr/>
                </a:tc>
                <a:extLst>
                  <a:ext uri="{0D108BD9-81ED-4DB2-BD59-A6C34878D82A}">
                    <a16:rowId xmlns:a16="http://schemas.microsoft.com/office/drawing/2014/main" val="949942573"/>
                  </a:ext>
                </a:extLst>
              </a:tr>
              <a:tr h="370840">
                <a:tc>
                  <a:txBody>
                    <a:bodyPr/>
                    <a:lstStyle/>
                    <a:p>
                      <a:r>
                        <a:rPr lang="en-US" sz="1200" dirty="0">
                          <a:highlight>
                            <a:srgbClr val="FFFF00"/>
                          </a:highlight>
                        </a:rPr>
                        <a:t>Scenario 2 :  </a:t>
                      </a:r>
                    </a:p>
                    <a:p>
                      <a:r>
                        <a:rPr lang="en-US" sz="1200" dirty="0"/>
                        <a:t>All shapes round</a:t>
                      </a:r>
                    </a:p>
                    <a:p>
                      <a:r>
                        <a:rPr lang="en-US" sz="1200" dirty="0">
                          <a:solidFill>
                            <a:srgbClr val="0070C0"/>
                          </a:solidFill>
                        </a:rPr>
                        <a:t>Not eatable</a:t>
                      </a:r>
                    </a:p>
                    <a:p>
                      <a:r>
                        <a:rPr lang="en-US" sz="1200" dirty="0">
                          <a:solidFill>
                            <a:srgbClr val="0070C0"/>
                          </a:solidFill>
                        </a:rPr>
                        <a:t>play with the ball</a:t>
                      </a:r>
                    </a:p>
                    <a:p>
                      <a:endParaRPr lang="en-US" sz="1200" dirty="0"/>
                    </a:p>
                  </a:txBody>
                  <a:tcPr/>
                </a:tc>
                <a:tc>
                  <a:txBody>
                    <a:bodyPr/>
                    <a:lstStyle/>
                    <a:p>
                      <a:endParaRPr lang="en-US" sz="1200" dirty="0"/>
                    </a:p>
                    <a:p>
                      <a:endParaRPr lang="en-US" sz="1200" dirty="0"/>
                    </a:p>
                    <a:p>
                      <a:r>
                        <a:rPr lang="en-US" sz="1200" dirty="0"/>
                        <a:t>    These are balls</a:t>
                      </a:r>
                    </a:p>
                    <a:p>
                      <a:endParaRPr lang="en-US" sz="1200" dirty="0"/>
                    </a:p>
                    <a:p>
                      <a:endParaRPr lang="en-US" sz="1200" dirty="0"/>
                    </a:p>
                    <a:p>
                      <a:r>
                        <a:rPr lang="en-US" sz="1200" dirty="0"/>
                        <a:t>  These are not balls</a:t>
                      </a:r>
                    </a:p>
                  </a:txBody>
                  <a:tcPr/>
                </a:tc>
                <a:tc>
                  <a:txBody>
                    <a:bodyPr/>
                    <a:lstStyle/>
                    <a:p>
                      <a:r>
                        <a:rPr lang="en-US" sz="1200" dirty="0">
                          <a:highlight>
                            <a:srgbClr val="FFFF00"/>
                          </a:highlight>
                        </a:rPr>
                        <a:t>Inference :  </a:t>
                      </a:r>
                    </a:p>
                    <a:p>
                      <a:r>
                        <a:rPr lang="en-US" sz="1200" dirty="0"/>
                        <a:t>Right prediction</a:t>
                      </a:r>
                    </a:p>
                    <a:p>
                      <a:endParaRPr lang="en-US" sz="1200" dirty="0"/>
                    </a:p>
                  </a:txBody>
                  <a:tcPr/>
                </a:tc>
                <a:extLst>
                  <a:ext uri="{0D108BD9-81ED-4DB2-BD59-A6C34878D82A}">
                    <a16:rowId xmlns:a16="http://schemas.microsoft.com/office/drawing/2014/main" val="1331949406"/>
                  </a:ext>
                </a:extLst>
              </a:tr>
              <a:tr h="370840">
                <a:tc>
                  <a:txBody>
                    <a:bodyPr/>
                    <a:lstStyle/>
                    <a:p>
                      <a:r>
                        <a:rPr lang="en-US" sz="1200" dirty="0">
                          <a:highlight>
                            <a:srgbClr val="FFFF00"/>
                          </a:highlight>
                        </a:rPr>
                        <a:t>Scenario 3:  </a:t>
                      </a:r>
                    </a:p>
                    <a:p>
                      <a:r>
                        <a:rPr lang="en-US" sz="1200" dirty="0"/>
                        <a:t>All shapes round</a:t>
                      </a:r>
                    </a:p>
                    <a:p>
                      <a:r>
                        <a:rPr lang="en-US" sz="1200" dirty="0"/>
                        <a:t>Not eatable</a:t>
                      </a:r>
                    </a:p>
                    <a:p>
                      <a:r>
                        <a:rPr lang="en-US" sz="1200" dirty="0"/>
                        <a:t>play with the ball</a:t>
                      </a:r>
                    </a:p>
                    <a:p>
                      <a:r>
                        <a:rPr lang="en-US" sz="1200" dirty="0">
                          <a:solidFill>
                            <a:srgbClr val="0070C0"/>
                          </a:solidFill>
                        </a:rPr>
                        <a:t>Ball has stich</a:t>
                      </a:r>
                    </a:p>
                    <a:p>
                      <a:r>
                        <a:rPr lang="en-US" sz="1200" dirty="0">
                          <a:solidFill>
                            <a:srgbClr val="0070C0"/>
                          </a:solidFill>
                        </a:rPr>
                        <a:t>Greater than 70mm </a:t>
                      </a:r>
                      <a:r>
                        <a:rPr lang="en-US" sz="1200" dirty="0" err="1">
                          <a:solidFill>
                            <a:srgbClr val="0070C0"/>
                          </a:solidFill>
                        </a:rPr>
                        <a:t>dia</a:t>
                      </a:r>
                      <a:endParaRPr lang="en-US" sz="1200" dirty="0">
                        <a:solidFill>
                          <a:srgbClr val="0070C0"/>
                        </a:solidFill>
                      </a:endParaRPr>
                    </a:p>
                  </a:txBody>
                  <a:tcPr/>
                </a:tc>
                <a:tc>
                  <a:txBody>
                    <a:bodyPr/>
                    <a:lstStyle/>
                    <a:p>
                      <a:endParaRPr lang="en-US" sz="1200" dirty="0"/>
                    </a:p>
                    <a:p>
                      <a:endParaRPr lang="en-US" sz="1200" dirty="0"/>
                    </a:p>
                    <a:p>
                      <a:r>
                        <a:rPr lang="en-US" sz="1200" dirty="0"/>
                        <a:t>      These are balls</a:t>
                      </a:r>
                    </a:p>
                    <a:p>
                      <a:endParaRPr lang="en-US" sz="1200" dirty="0"/>
                    </a:p>
                    <a:p>
                      <a:endParaRPr lang="en-US" sz="1200" dirty="0"/>
                    </a:p>
                    <a:p>
                      <a:endParaRPr lang="en-US" sz="1200" dirty="0"/>
                    </a:p>
                    <a:p>
                      <a:endParaRPr lang="en-US" sz="1200" dirty="0"/>
                    </a:p>
                  </a:txBody>
                  <a:tcPr/>
                </a:tc>
                <a:tc>
                  <a:txBody>
                    <a:bodyPr/>
                    <a:lstStyle/>
                    <a:p>
                      <a:r>
                        <a:rPr lang="en-US" sz="1200" dirty="0">
                          <a:highlight>
                            <a:srgbClr val="FFFF00"/>
                          </a:highlight>
                        </a:rPr>
                        <a:t>Inference :  </a:t>
                      </a:r>
                    </a:p>
                    <a:p>
                      <a:pPr marL="171450" indent="-171450">
                        <a:buFont typeface="Arial" panose="020B0604020202020204" pitchFamily="34" charset="0"/>
                        <a:buChar char="•"/>
                      </a:pPr>
                      <a:r>
                        <a:rPr lang="en-US" sz="1200" dirty="0"/>
                        <a:t>Overfitting</a:t>
                      </a:r>
                    </a:p>
                    <a:p>
                      <a:pPr marL="171450" indent="-171450">
                        <a:buFont typeface="Arial" panose="020B0604020202020204" pitchFamily="34" charset="0"/>
                        <a:buChar char="•"/>
                      </a:pPr>
                      <a:r>
                        <a:rPr lang="en-US" sz="1200" dirty="0"/>
                        <a:t>Low bias, high variance</a:t>
                      </a:r>
                    </a:p>
                    <a:p>
                      <a:endParaRPr lang="en-US" sz="1200" dirty="0"/>
                    </a:p>
                    <a:p>
                      <a:endParaRPr lang="en-US" sz="1200" dirty="0"/>
                    </a:p>
                    <a:p>
                      <a:endParaRPr lang="en-US" sz="1200" dirty="0"/>
                    </a:p>
                    <a:p>
                      <a:endParaRPr lang="en-US" sz="1200" dirty="0"/>
                    </a:p>
                    <a:p>
                      <a:endParaRPr lang="en-US" sz="1200" dirty="0"/>
                    </a:p>
                  </a:txBody>
                  <a:tcPr/>
                </a:tc>
                <a:extLst>
                  <a:ext uri="{0D108BD9-81ED-4DB2-BD59-A6C34878D82A}">
                    <a16:rowId xmlns:a16="http://schemas.microsoft.com/office/drawing/2014/main" val="2811946644"/>
                  </a:ext>
                </a:extLst>
              </a:tr>
            </a:tbl>
          </a:graphicData>
        </a:graphic>
      </p:graphicFrame>
      <p:grpSp>
        <p:nvGrpSpPr>
          <p:cNvPr id="64" name="Group 63">
            <a:extLst>
              <a:ext uri="{FF2B5EF4-FFF2-40B4-BE49-F238E27FC236}">
                <a16:creationId xmlns:a16="http://schemas.microsoft.com/office/drawing/2014/main" id="{9152936A-D43D-431C-A830-16407D077CCF}"/>
              </a:ext>
            </a:extLst>
          </p:cNvPr>
          <p:cNvGrpSpPr/>
          <p:nvPr/>
        </p:nvGrpSpPr>
        <p:grpSpPr>
          <a:xfrm>
            <a:off x="5681228" y="2091161"/>
            <a:ext cx="1008013" cy="306922"/>
            <a:chOff x="5688101" y="2326211"/>
            <a:chExt cx="1467454" cy="468728"/>
          </a:xfrm>
        </p:grpSpPr>
        <p:pic>
          <p:nvPicPr>
            <p:cNvPr id="49" name="Picture 48">
              <a:extLst>
                <a:ext uri="{FF2B5EF4-FFF2-40B4-BE49-F238E27FC236}">
                  <a16:creationId xmlns:a16="http://schemas.microsoft.com/office/drawing/2014/main" id="{D8CB1AA6-ECD8-4A98-B934-35693E8836BF}"/>
                </a:ext>
              </a:extLst>
            </p:cNvPr>
            <p:cNvPicPr>
              <a:picLocks noChangeAspect="1"/>
            </p:cNvPicPr>
            <p:nvPr/>
          </p:nvPicPr>
          <p:blipFill>
            <a:blip r:embed="rId4"/>
            <a:stretch>
              <a:fillRect/>
            </a:stretch>
          </p:blipFill>
          <p:spPr>
            <a:xfrm flipV="1">
              <a:off x="5688101" y="2326211"/>
              <a:ext cx="459879" cy="431539"/>
            </a:xfrm>
            <a:prstGeom prst="rect">
              <a:avLst/>
            </a:prstGeom>
          </p:spPr>
        </p:pic>
        <p:pic>
          <p:nvPicPr>
            <p:cNvPr id="50" name="Picture 49">
              <a:extLst>
                <a:ext uri="{FF2B5EF4-FFF2-40B4-BE49-F238E27FC236}">
                  <a16:creationId xmlns:a16="http://schemas.microsoft.com/office/drawing/2014/main" id="{A7A7183D-1E2F-4A78-8D71-04610E0A5EDD}"/>
                </a:ext>
              </a:extLst>
            </p:cNvPr>
            <p:cNvPicPr>
              <a:picLocks noChangeAspect="1"/>
            </p:cNvPicPr>
            <p:nvPr/>
          </p:nvPicPr>
          <p:blipFill>
            <a:blip r:embed="rId5"/>
            <a:stretch>
              <a:fillRect/>
            </a:stretch>
          </p:blipFill>
          <p:spPr>
            <a:xfrm>
              <a:off x="6697377" y="2326211"/>
              <a:ext cx="458178" cy="468728"/>
            </a:xfrm>
            <a:prstGeom prst="rect">
              <a:avLst/>
            </a:prstGeom>
          </p:spPr>
        </p:pic>
        <p:pic>
          <p:nvPicPr>
            <p:cNvPr id="51" name="Picture 50">
              <a:extLst>
                <a:ext uri="{FF2B5EF4-FFF2-40B4-BE49-F238E27FC236}">
                  <a16:creationId xmlns:a16="http://schemas.microsoft.com/office/drawing/2014/main" id="{C759F6B3-98F9-4DA0-BA7A-B244E7E45108}"/>
                </a:ext>
              </a:extLst>
            </p:cNvPr>
            <p:cNvPicPr>
              <a:picLocks noChangeAspect="1"/>
            </p:cNvPicPr>
            <p:nvPr/>
          </p:nvPicPr>
          <p:blipFill>
            <a:blip r:embed="rId6"/>
            <a:stretch>
              <a:fillRect/>
            </a:stretch>
          </p:blipFill>
          <p:spPr>
            <a:xfrm>
              <a:off x="6185454" y="2326211"/>
              <a:ext cx="474449" cy="435606"/>
            </a:xfrm>
            <a:prstGeom prst="rect">
              <a:avLst/>
            </a:prstGeom>
          </p:spPr>
        </p:pic>
      </p:grpSp>
      <p:grpSp>
        <p:nvGrpSpPr>
          <p:cNvPr id="65" name="Group 64">
            <a:extLst>
              <a:ext uri="{FF2B5EF4-FFF2-40B4-BE49-F238E27FC236}">
                <a16:creationId xmlns:a16="http://schemas.microsoft.com/office/drawing/2014/main" id="{B72F730B-846A-46E1-980D-E5D572A15AF4}"/>
              </a:ext>
            </a:extLst>
          </p:cNvPr>
          <p:cNvGrpSpPr/>
          <p:nvPr/>
        </p:nvGrpSpPr>
        <p:grpSpPr>
          <a:xfrm>
            <a:off x="5647876" y="2672072"/>
            <a:ext cx="1107431" cy="282571"/>
            <a:chOff x="5674369" y="3126274"/>
            <a:chExt cx="1443712" cy="470340"/>
          </a:xfrm>
        </p:grpSpPr>
        <p:pic>
          <p:nvPicPr>
            <p:cNvPr id="53" name="Picture 52">
              <a:extLst>
                <a:ext uri="{FF2B5EF4-FFF2-40B4-BE49-F238E27FC236}">
                  <a16:creationId xmlns:a16="http://schemas.microsoft.com/office/drawing/2014/main" id="{033CC6CA-8D66-4DC0-AB7D-EA04543CB8A5}"/>
                </a:ext>
              </a:extLst>
            </p:cNvPr>
            <p:cNvPicPr>
              <a:picLocks noChangeAspect="1"/>
            </p:cNvPicPr>
            <p:nvPr/>
          </p:nvPicPr>
          <p:blipFill>
            <a:blip r:embed="rId2"/>
            <a:stretch>
              <a:fillRect/>
            </a:stretch>
          </p:blipFill>
          <p:spPr>
            <a:xfrm>
              <a:off x="5674369" y="3126274"/>
              <a:ext cx="473611" cy="470340"/>
            </a:xfrm>
            <a:prstGeom prst="rect">
              <a:avLst/>
            </a:prstGeom>
          </p:spPr>
        </p:pic>
        <p:pic>
          <p:nvPicPr>
            <p:cNvPr id="54" name="Picture 53">
              <a:extLst>
                <a:ext uri="{FF2B5EF4-FFF2-40B4-BE49-F238E27FC236}">
                  <a16:creationId xmlns:a16="http://schemas.microsoft.com/office/drawing/2014/main" id="{0CE48C3F-4729-4CE4-8361-D034F8E9A26E}"/>
                </a:ext>
              </a:extLst>
            </p:cNvPr>
            <p:cNvPicPr>
              <a:picLocks noChangeAspect="1"/>
            </p:cNvPicPr>
            <p:nvPr/>
          </p:nvPicPr>
          <p:blipFill>
            <a:blip r:embed="rId3"/>
            <a:stretch>
              <a:fillRect/>
            </a:stretch>
          </p:blipFill>
          <p:spPr>
            <a:xfrm flipV="1">
              <a:off x="6659903" y="3126274"/>
              <a:ext cx="458178" cy="433023"/>
            </a:xfrm>
            <a:prstGeom prst="rect">
              <a:avLst/>
            </a:prstGeom>
          </p:spPr>
        </p:pic>
        <p:pic>
          <p:nvPicPr>
            <p:cNvPr id="55" name="Picture 54">
              <a:extLst>
                <a:ext uri="{FF2B5EF4-FFF2-40B4-BE49-F238E27FC236}">
                  <a16:creationId xmlns:a16="http://schemas.microsoft.com/office/drawing/2014/main" id="{FE72A512-9835-4AA0-B712-8441DC076839}"/>
                </a:ext>
              </a:extLst>
            </p:cNvPr>
            <p:cNvPicPr>
              <a:picLocks noChangeAspect="1"/>
            </p:cNvPicPr>
            <p:nvPr/>
          </p:nvPicPr>
          <p:blipFill>
            <a:blip r:embed="rId7"/>
            <a:stretch>
              <a:fillRect/>
            </a:stretch>
          </p:blipFill>
          <p:spPr>
            <a:xfrm>
              <a:off x="6193589" y="3126274"/>
              <a:ext cx="458178" cy="420627"/>
            </a:xfrm>
            <a:prstGeom prst="rect">
              <a:avLst/>
            </a:prstGeom>
          </p:spPr>
        </p:pic>
      </p:grpSp>
      <p:grpSp>
        <p:nvGrpSpPr>
          <p:cNvPr id="68" name="Group 67">
            <a:extLst>
              <a:ext uri="{FF2B5EF4-FFF2-40B4-BE49-F238E27FC236}">
                <a16:creationId xmlns:a16="http://schemas.microsoft.com/office/drawing/2014/main" id="{0F8B746A-9E01-4320-9EED-5340DC185E9D}"/>
              </a:ext>
            </a:extLst>
          </p:cNvPr>
          <p:cNvGrpSpPr/>
          <p:nvPr/>
        </p:nvGrpSpPr>
        <p:grpSpPr>
          <a:xfrm>
            <a:off x="5625009" y="4119215"/>
            <a:ext cx="880056" cy="388603"/>
            <a:chOff x="1021263" y="3968219"/>
            <a:chExt cx="880056" cy="388603"/>
          </a:xfrm>
        </p:grpSpPr>
        <p:pic>
          <p:nvPicPr>
            <p:cNvPr id="56" name="Picture 55">
              <a:extLst>
                <a:ext uri="{FF2B5EF4-FFF2-40B4-BE49-F238E27FC236}">
                  <a16:creationId xmlns:a16="http://schemas.microsoft.com/office/drawing/2014/main" id="{B94AD42A-A33A-4B75-82A8-40CCD8B5CA69}"/>
                </a:ext>
              </a:extLst>
            </p:cNvPr>
            <p:cNvPicPr>
              <a:picLocks noChangeAspect="1"/>
            </p:cNvPicPr>
            <p:nvPr/>
          </p:nvPicPr>
          <p:blipFill>
            <a:blip r:embed="rId9"/>
            <a:stretch>
              <a:fillRect/>
            </a:stretch>
          </p:blipFill>
          <p:spPr>
            <a:xfrm>
              <a:off x="1021263" y="3968219"/>
              <a:ext cx="377808" cy="388602"/>
            </a:xfrm>
            <a:prstGeom prst="rect">
              <a:avLst/>
            </a:prstGeom>
          </p:spPr>
        </p:pic>
        <p:pic>
          <p:nvPicPr>
            <p:cNvPr id="57" name="Picture 56">
              <a:extLst>
                <a:ext uri="{FF2B5EF4-FFF2-40B4-BE49-F238E27FC236}">
                  <a16:creationId xmlns:a16="http://schemas.microsoft.com/office/drawing/2014/main" id="{65B0B973-6E76-410C-B6A5-0D71EC09DDAA}"/>
                </a:ext>
              </a:extLst>
            </p:cNvPr>
            <p:cNvPicPr>
              <a:picLocks noChangeAspect="1"/>
            </p:cNvPicPr>
            <p:nvPr/>
          </p:nvPicPr>
          <p:blipFill>
            <a:blip r:embed="rId10"/>
            <a:stretch>
              <a:fillRect/>
            </a:stretch>
          </p:blipFill>
          <p:spPr>
            <a:xfrm flipH="1">
              <a:off x="1495763" y="3968219"/>
              <a:ext cx="405556" cy="388603"/>
            </a:xfrm>
            <a:prstGeom prst="rect">
              <a:avLst/>
            </a:prstGeom>
          </p:spPr>
        </p:pic>
      </p:grpSp>
      <p:grpSp>
        <p:nvGrpSpPr>
          <p:cNvPr id="66" name="Group 65">
            <a:extLst>
              <a:ext uri="{FF2B5EF4-FFF2-40B4-BE49-F238E27FC236}">
                <a16:creationId xmlns:a16="http://schemas.microsoft.com/office/drawing/2014/main" id="{83A1C388-183D-41E8-BC99-1744DCF0620A}"/>
              </a:ext>
            </a:extLst>
          </p:cNvPr>
          <p:cNvGrpSpPr/>
          <p:nvPr/>
        </p:nvGrpSpPr>
        <p:grpSpPr>
          <a:xfrm>
            <a:off x="5663921" y="3217112"/>
            <a:ext cx="1075342" cy="282571"/>
            <a:chOff x="5679965" y="3864875"/>
            <a:chExt cx="1467454" cy="468728"/>
          </a:xfrm>
        </p:grpSpPr>
        <p:pic>
          <p:nvPicPr>
            <p:cNvPr id="58" name="Picture 57">
              <a:extLst>
                <a:ext uri="{FF2B5EF4-FFF2-40B4-BE49-F238E27FC236}">
                  <a16:creationId xmlns:a16="http://schemas.microsoft.com/office/drawing/2014/main" id="{9FD27502-4D5C-4A11-A8AF-1B02C51568EB}"/>
                </a:ext>
              </a:extLst>
            </p:cNvPr>
            <p:cNvPicPr>
              <a:picLocks noChangeAspect="1"/>
            </p:cNvPicPr>
            <p:nvPr/>
          </p:nvPicPr>
          <p:blipFill>
            <a:blip r:embed="rId4"/>
            <a:stretch>
              <a:fillRect/>
            </a:stretch>
          </p:blipFill>
          <p:spPr>
            <a:xfrm flipV="1">
              <a:off x="5679965" y="3864875"/>
              <a:ext cx="459879" cy="431539"/>
            </a:xfrm>
            <a:prstGeom prst="rect">
              <a:avLst/>
            </a:prstGeom>
          </p:spPr>
        </p:pic>
        <p:pic>
          <p:nvPicPr>
            <p:cNvPr id="59" name="Picture 58">
              <a:extLst>
                <a:ext uri="{FF2B5EF4-FFF2-40B4-BE49-F238E27FC236}">
                  <a16:creationId xmlns:a16="http://schemas.microsoft.com/office/drawing/2014/main" id="{576FFEE3-E162-4417-B226-127E55712EA9}"/>
                </a:ext>
              </a:extLst>
            </p:cNvPr>
            <p:cNvPicPr>
              <a:picLocks noChangeAspect="1"/>
            </p:cNvPicPr>
            <p:nvPr/>
          </p:nvPicPr>
          <p:blipFill>
            <a:blip r:embed="rId5"/>
            <a:stretch>
              <a:fillRect/>
            </a:stretch>
          </p:blipFill>
          <p:spPr>
            <a:xfrm>
              <a:off x="6689241" y="3864875"/>
              <a:ext cx="458178" cy="468728"/>
            </a:xfrm>
            <a:prstGeom prst="rect">
              <a:avLst/>
            </a:prstGeom>
          </p:spPr>
        </p:pic>
        <p:pic>
          <p:nvPicPr>
            <p:cNvPr id="60" name="Picture 59">
              <a:extLst>
                <a:ext uri="{FF2B5EF4-FFF2-40B4-BE49-F238E27FC236}">
                  <a16:creationId xmlns:a16="http://schemas.microsoft.com/office/drawing/2014/main" id="{3069427A-8192-4E16-94ED-D93348C4CB9E}"/>
                </a:ext>
              </a:extLst>
            </p:cNvPr>
            <p:cNvPicPr>
              <a:picLocks noChangeAspect="1"/>
            </p:cNvPicPr>
            <p:nvPr/>
          </p:nvPicPr>
          <p:blipFill>
            <a:blip r:embed="rId6"/>
            <a:stretch>
              <a:fillRect/>
            </a:stretch>
          </p:blipFill>
          <p:spPr>
            <a:xfrm>
              <a:off x="6177318" y="3864875"/>
              <a:ext cx="474449" cy="435606"/>
            </a:xfrm>
            <a:prstGeom prst="rect">
              <a:avLst/>
            </a:prstGeom>
          </p:spPr>
        </p:pic>
      </p:grpSp>
      <p:grpSp>
        <p:nvGrpSpPr>
          <p:cNvPr id="67" name="Group 66">
            <a:extLst>
              <a:ext uri="{FF2B5EF4-FFF2-40B4-BE49-F238E27FC236}">
                <a16:creationId xmlns:a16="http://schemas.microsoft.com/office/drawing/2014/main" id="{2228D222-9811-46CF-A304-8241326CB286}"/>
              </a:ext>
            </a:extLst>
          </p:cNvPr>
          <p:cNvGrpSpPr/>
          <p:nvPr/>
        </p:nvGrpSpPr>
        <p:grpSpPr>
          <a:xfrm>
            <a:off x="5625009" y="3820945"/>
            <a:ext cx="1153166" cy="328368"/>
            <a:chOff x="5687901" y="4363698"/>
            <a:chExt cx="1443712" cy="470340"/>
          </a:xfrm>
        </p:grpSpPr>
        <p:pic>
          <p:nvPicPr>
            <p:cNvPr id="61" name="Picture 60">
              <a:extLst>
                <a:ext uri="{FF2B5EF4-FFF2-40B4-BE49-F238E27FC236}">
                  <a16:creationId xmlns:a16="http://schemas.microsoft.com/office/drawing/2014/main" id="{2F4F93F8-AE11-4558-AEE9-2C8E333CCC51}"/>
                </a:ext>
              </a:extLst>
            </p:cNvPr>
            <p:cNvPicPr>
              <a:picLocks noChangeAspect="1"/>
            </p:cNvPicPr>
            <p:nvPr/>
          </p:nvPicPr>
          <p:blipFill>
            <a:blip r:embed="rId2"/>
            <a:stretch>
              <a:fillRect/>
            </a:stretch>
          </p:blipFill>
          <p:spPr>
            <a:xfrm>
              <a:off x="5687901" y="4363698"/>
              <a:ext cx="473611" cy="470340"/>
            </a:xfrm>
            <a:prstGeom prst="rect">
              <a:avLst/>
            </a:prstGeom>
          </p:spPr>
        </p:pic>
        <p:pic>
          <p:nvPicPr>
            <p:cNvPr id="62" name="Picture 61">
              <a:extLst>
                <a:ext uri="{FF2B5EF4-FFF2-40B4-BE49-F238E27FC236}">
                  <a16:creationId xmlns:a16="http://schemas.microsoft.com/office/drawing/2014/main" id="{9AB80707-B227-4AC0-B6B0-73194321E0F6}"/>
                </a:ext>
              </a:extLst>
            </p:cNvPr>
            <p:cNvPicPr>
              <a:picLocks noChangeAspect="1"/>
            </p:cNvPicPr>
            <p:nvPr/>
          </p:nvPicPr>
          <p:blipFill>
            <a:blip r:embed="rId3"/>
            <a:stretch>
              <a:fillRect/>
            </a:stretch>
          </p:blipFill>
          <p:spPr>
            <a:xfrm flipV="1">
              <a:off x="6673435" y="4363698"/>
              <a:ext cx="458178" cy="433023"/>
            </a:xfrm>
            <a:prstGeom prst="rect">
              <a:avLst/>
            </a:prstGeom>
          </p:spPr>
        </p:pic>
        <p:pic>
          <p:nvPicPr>
            <p:cNvPr id="63" name="Picture 62">
              <a:extLst>
                <a:ext uri="{FF2B5EF4-FFF2-40B4-BE49-F238E27FC236}">
                  <a16:creationId xmlns:a16="http://schemas.microsoft.com/office/drawing/2014/main" id="{DB3CD009-EAAF-4304-B197-A3C179DAF98F}"/>
                </a:ext>
              </a:extLst>
            </p:cNvPr>
            <p:cNvPicPr>
              <a:picLocks noChangeAspect="1"/>
            </p:cNvPicPr>
            <p:nvPr/>
          </p:nvPicPr>
          <p:blipFill>
            <a:blip r:embed="rId7"/>
            <a:stretch>
              <a:fillRect/>
            </a:stretch>
          </p:blipFill>
          <p:spPr>
            <a:xfrm>
              <a:off x="6207121" y="4363698"/>
              <a:ext cx="458178" cy="420627"/>
            </a:xfrm>
            <a:prstGeom prst="rect">
              <a:avLst/>
            </a:prstGeom>
          </p:spPr>
        </p:pic>
      </p:grpSp>
      <p:sp>
        <p:nvSpPr>
          <p:cNvPr id="69" name="Rectangle 68">
            <a:extLst>
              <a:ext uri="{FF2B5EF4-FFF2-40B4-BE49-F238E27FC236}">
                <a16:creationId xmlns:a16="http://schemas.microsoft.com/office/drawing/2014/main" id="{29C2F02F-78D6-4E33-8952-26CA08D0E4AF}"/>
              </a:ext>
            </a:extLst>
          </p:cNvPr>
          <p:cNvSpPr/>
          <p:nvPr/>
        </p:nvSpPr>
        <p:spPr>
          <a:xfrm>
            <a:off x="5644475" y="4504871"/>
            <a:ext cx="1371016" cy="276999"/>
          </a:xfrm>
          <a:prstGeom prst="rect">
            <a:avLst/>
          </a:prstGeom>
        </p:spPr>
        <p:txBody>
          <a:bodyPr wrap="none">
            <a:spAutoFit/>
          </a:bodyPr>
          <a:lstStyle/>
          <a:p>
            <a:r>
              <a:rPr lang="en-US" sz="1200" dirty="0"/>
              <a:t>These are not balls</a:t>
            </a:r>
          </a:p>
        </p:txBody>
      </p:sp>
      <mc:AlternateContent xmlns:mc="http://schemas.openxmlformats.org/markup-compatibility/2006" xmlns:p14="http://schemas.microsoft.com/office/powerpoint/2010/main">
        <mc:Choice Requires="p14">
          <p:contentPart p14:bwMode="auto" r:id="rId11">
            <p14:nvContentPartPr>
              <p14:cNvPr id="87" name="Ink 86">
                <a:extLst>
                  <a:ext uri="{FF2B5EF4-FFF2-40B4-BE49-F238E27FC236}">
                    <a16:creationId xmlns:a16="http://schemas.microsoft.com/office/drawing/2014/main" id="{7F63507E-3DF7-4955-AABB-B3CB40B04C6B}"/>
                  </a:ext>
                </a:extLst>
              </p14:cNvPr>
              <p14:cNvContentPartPr/>
              <p14:nvPr/>
            </p14:nvContentPartPr>
            <p14:xfrm>
              <a:off x="5494907" y="956787"/>
              <a:ext cx="1608840" cy="3814560"/>
            </p14:xfrm>
          </p:contentPart>
        </mc:Choice>
        <mc:Fallback xmlns="">
          <p:pic>
            <p:nvPicPr>
              <p:cNvPr id="87" name="Ink 86">
                <a:extLst>
                  <a:ext uri="{FF2B5EF4-FFF2-40B4-BE49-F238E27FC236}">
                    <a16:creationId xmlns:a16="http://schemas.microsoft.com/office/drawing/2014/main" id="{7F63507E-3DF7-4955-AABB-B3CB40B04C6B}"/>
                  </a:ext>
                </a:extLst>
              </p:cNvPr>
              <p:cNvPicPr/>
              <p:nvPr/>
            </p:nvPicPr>
            <p:blipFill>
              <a:blip r:embed="rId12"/>
              <a:stretch>
                <a:fillRect/>
              </a:stretch>
            </p:blipFill>
            <p:spPr>
              <a:xfrm>
                <a:off x="5488787" y="950667"/>
                <a:ext cx="1621080" cy="3826800"/>
              </a:xfrm>
              <a:prstGeom prst="rect">
                <a:avLst/>
              </a:prstGeom>
            </p:spPr>
          </p:pic>
        </mc:Fallback>
      </mc:AlternateContent>
    </p:spTree>
    <p:extLst>
      <p:ext uri="{BB962C8B-B14F-4D97-AF65-F5344CB8AC3E}">
        <p14:creationId xmlns:p14="http://schemas.microsoft.com/office/powerpoint/2010/main" val="12538205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CDFE-7D3A-4BDB-9CCD-4934C595EB0F}"/>
              </a:ext>
            </a:extLst>
          </p:cNvPr>
          <p:cNvSpPr>
            <a:spLocks noGrp="1"/>
          </p:cNvSpPr>
          <p:nvPr>
            <p:ph type="title"/>
          </p:nvPr>
        </p:nvSpPr>
        <p:spPr/>
        <p:txBody>
          <a:bodyPr/>
          <a:lstStyle/>
          <a:p>
            <a:r>
              <a:rPr lang="en-US" dirty="0"/>
              <a:t>Bias and variance</a:t>
            </a:r>
          </a:p>
        </p:txBody>
      </p:sp>
      <p:sp>
        <p:nvSpPr>
          <p:cNvPr id="3" name="Date Placeholder 2">
            <a:extLst>
              <a:ext uri="{FF2B5EF4-FFF2-40B4-BE49-F238E27FC236}">
                <a16:creationId xmlns:a16="http://schemas.microsoft.com/office/drawing/2014/main" id="{3CEC5177-BE31-41A7-B113-249EF0B57AC8}"/>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6EC623F4-C7B4-490E-A746-240A623C039F}"/>
              </a:ext>
            </a:extLst>
          </p:cNvPr>
          <p:cNvSpPr>
            <a:spLocks noGrp="1"/>
          </p:cNvSpPr>
          <p:nvPr>
            <p:ph type="sldNum" sz="quarter" idx="4"/>
          </p:nvPr>
        </p:nvSpPr>
        <p:spPr/>
        <p:txBody>
          <a:bodyPr/>
          <a:lstStyle/>
          <a:p>
            <a:r>
              <a:rPr lang="en-US"/>
              <a:t>Slide no. </a:t>
            </a:r>
            <a:fld id="{7240F3D1-AE27-48C7-9FC9-EF8542F23A88}" type="slidenum">
              <a:rPr lang="en-US" smtClean="0"/>
              <a:pPr/>
              <a:t>68</a:t>
            </a:fld>
            <a:endParaRPr lang="en-US" dirty="0"/>
          </a:p>
        </p:txBody>
      </p:sp>
      <p:sp>
        <p:nvSpPr>
          <p:cNvPr id="5" name="Rectangle 4">
            <a:extLst>
              <a:ext uri="{FF2B5EF4-FFF2-40B4-BE49-F238E27FC236}">
                <a16:creationId xmlns:a16="http://schemas.microsoft.com/office/drawing/2014/main" id="{BFC4744C-6541-48F4-8C7C-1A575381F51C}"/>
              </a:ext>
            </a:extLst>
          </p:cNvPr>
          <p:cNvSpPr/>
          <p:nvPr/>
        </p:nvSpPr>
        <p:spPr>
          <a:xfrm>
            <a:off x="126999" y="891540"/>
            <a:ext cx="6174741" cy="3046988"/>
          </a:xfrm>
          <a:prstGeom prst="rect">
            <a:avLst/>
          </a:prstGeom>
        </p:spPr>
        <p:txBody>
          <a:bodyPr wrap="square">
            <a:spAutoFit/>
          </a:bodyPr>
          <a:lstStyle/>
          <a:p>
            <a:r>
              <a:rPr lang="en-US" sz="1600" dirty="0">
                <a:solidFill>
                  <a:srgbClr val="0070C0"/>
                </a:solidFill>
              </a:rPr>
              <a:t>Bias</a:t>
            </a:r>
            <a:r>
              <a:rPr lang="en-US" sz="1600" dirty="0"/>
              <a:t> (underfitting)</a:t>
            </a:r>
          </a:p>
          <a:p>
            <a:pPr marL="285750" indent="-285750">
              <a:buFontTx/>
              <a:buChar char="-"/>
            </a:pPr>
            <a:r>
              <a:rPr lang="en-US" sz="1600" dirty="0"/>
              <a:t>Occurs when an algo has </a:t>
            </a:r>
            <a:r>
              <a:rPr lang="en-US" sz="1600" dirty="0">
                <a:highlight>
                  <a:srgbClr val="FFFF00"/>
                </a:highlight>
              </a:rPr>
              <a:t>limited flexibility </a:t>
            </a:r>
            <a:r>
              <a:rPr lang="en-US" sz="1600" dirty="0"/>
              <a:t>to learn</a:t>
            </a:r>
          </a:p>
          <a:p>
            <a:pPr marL="285750" indent="-285750">
              <a:buFontTx/>
              <a:buChar char="-"/>
            </a:pPr>
            <a:r>
              <a:rPr lang="en-US" sz="1600" dirty="0"/>
              <a:t>Bias is the difference between your model's expected predictions and the true values.</a:t>
            </a:r>
          </a:p>
          <a:p>
            <a:pPr marL="285750" indent="-285750">
              <a:buFontTx/>
              <a:buChar char="-"/>
            </a:pPr>
            <a:r>
              <a:rPr lang="en-US" sz="1600" dirty="0"/>
              <a:t>with </a:t>
            </a:r>
            <a:r>
              <a:rPr lang="en-US" sz="1600" dirty="0">
                <a:solidFill>
                  <a:srgbClr val="0070C0"/>
                </a:solidFill>
              </a:rPr>
              <a:t>high bias</a:t>
            </a:r>
            <a:r>
              <a:rPr lang="en-US" sz="1600" dirty="0"/>
              <a:t>, regardless of how much training data you have the model will be a poor fit</a:t>
            </a:r>
          </a:p>
          <a:p>
            <a:pPr marL="285750" indent="-285750">
              <a:buFontTx/>
              <a:buChar char="-"/>
            </a:pPr>
            <a:endParaRPr lang="en-US" sz="1600" dirty="0"/>
          </a:p>
          <a:p>
            <a:r>
              <a:rPr lang="en-US" sz="1600" dirty="0">
                <a:solidFill>
                  <a:srgbClr val="0070C0"/>
                </a:solidFill>
              </a:rPr>
              <a:t>Variance</a:t>
            </a:r>
            <a:r>
              <a:rPr lang="en-US" sz="1600" dirty="0"/>
              <a:t> (overfitting)</a:t>
            </a:r>
          </a:p>
          <a:p>
            <a:pPr marL="285750" indent="-285750">
              <a:buFontTx/>
              <a:buChar char="-"/>
            </a:pPr>
            <a:r>
              <a:rPr lang="en-US" sz="1600" dirty="0"/>
              <a:t>Is how much the predictions for a given point vary between different realizations</a:t>
            </a:r>
          </a:p>
          <a:p>
            <a:pPr marL="285750" indent="-285750">
              <a:buFontTx/>
              <a:buChar char="-"/>
            </a:pPr>
            <a:r>
              <a:rPr lang="en-US" sz="1600" dirty="0">
                <a:solidFill>
                  <a:srgbClr val="0070C0"/>
                </a:solidFill>
              </a:rPr>
              <a:t>high variance </a:t>
            </a:r>
            <a:r>
              <a:rPr lang="en-US" sz="1600" dirty="0"/>
              <a:t>the training error will be very low,</a:t>
            </a:r>
          </a:p>
          <a:p>
            <a:pPr marL="285750" indent="-285750">
              <a:buFontTx/>
              <a:buChar char="-"/>
            </a:pPr>
            <a:endParaRPr lang="en-US" sz="1600" dirty="0"/>
          </a:p>
        </p:txBody>
      </p:sp>
      <p:pic>
        <p:nvPicPr>
          <p:cNvPr id="8" name="Picture 7">
            <a:extLst>
              <a:ext uri="{FF2B5EF4-FFF2-40B4-BE49-F238E27FC236}">
                <a16:creationId xmlns:a16="http://schemas.microsoft.com/office/drawing/2014/main" id="{E7D91ACD-5ADF-4C3A-882F-A2BECB525053}"/>
              </a:ext>
            </a:extLst>
          </p:cNvPr>
          <p:cNvPicPr>
            <a:picLocks noChangeAspect="1"/>
          </p:cNvPicPr>
          <p:nvPr/>
        </p:nvPicPr>
        <p:blipFill>
          <a:blip r:embed="rId2"/>
          <a:stretch>
            <a:fillRect/>
          </a:stretch>
        </p:blipFill>
        <p:spPr>
          <a:xfrm>
            <a:off x="6470538" y="969835"/>
            <a:ext cx="2673462" cy="1852612"/>
          </a:xfrm>
          <a:prstGeom prst="rect">
            <a:avLst/>
          </a:prstGeom>
        </p:spPr>
      </p:pic>
      <p:pic>
        <p:nvPicPr>
          <p:cNvPr id="9" name="Picture 8">
            <a:extLst>
              <a:ext uri="{FF2B5EF4-FFF2-40B4-BE49-F238E27FC236}">
                <a16:creationId xmlns:a16="http://schemas.microsoft.com/office/drawing/2014/main" id="{E8F15D86-C40B-4339-82E4-BD0FEE3A6DE8}"/>
              </a:ext>
            </a:extLst>
          </p:cNvPr>
          <p:cNvPicPr>
            <a:picLocks noChangeAspect="1"/>
          </p:cNvPicPr>
          <p:nvPr/>
        </p:nvPicPr>
        <p:blipFill>
          <a:blip r:embed="rId3"/>
          <a:stretch>
            <a:fillRect/>
          </a:stretch>
        </p:blipFill>
        <p:spPr>
          <a:xfrm>
            <a:off x="6456457" y="2900742"/>
            <a:ext cx="2673461" cy="1898382"/>
          </a:xfrm>
          <a:prstGeom prst="rect">
            <a:avLst/>
          </a:prstGeom>
        </p:spPr>
      </p:pic>
    </p:spTree>
    <p:extLst>
      <p:ext uri="{BB962C8B-B14F-4D97-AF65-F5344CB8AC3E}">
        <p14:creationId xmlns:p14="http://schemas.microsoft.com/office/powerpoint/2010/main" val="1290854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EC6A-8DEA-4674-8204-4B362BB2ED61}"/>
              </a:ext>
            </a:extLst>
          </p:cNvPr>
          <p:cNvSpPr>
            <a:spLocks noGrp="1"/>
          </p:cNvSpPr>
          <p:nvPr>
            <p:ph type="title"/>
          </p:nvPr>
        </p:nvSpPr>
        <p:spPr/>
        <p:txBody>
          <a:bodyPr/>
          <a:lstStyle/>
          <a:p>
            <a:r>
              <a:rPr lang="en-US" dirty="0"/>
              <a:t>Bias-Variance Tradeoff</a:t>
            </a:r>
          </a:p>
        </p:txBody>
      </p:sp>
      <p:sp>
        <p:nvSpPr>
          <p:cNvPr id="3" name="Date Placeholder 2">
            <a:extLst>
              <a:ext uri="{FF2B5EF4-FFF2-40B4-BE49-F238E27FC236}">
                <a16:creationId xmlns:a16="http://schemas.microsoft.com/office/drawing/2014/main" id="{F6BFFD65-E736-436E-A227-EEDC6E690ED1}"/>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AF76D0DE-25E4-4804-8970-DCA4E300C3BC}"/>
              </a:ext>
            </a:extLst>
          </p:cNvPr>
          <p:cNvSpPr>
            <a:spLocks noGrp="1"/>
          </p:cNvSpPr>
          <p:nvPr>
            <p:ph type="sldNum" sz="quarter" idx="4"/>
          </p:nvPr>
        </p:nvSpPr>
        <p:spPr/>
        <p:txBody>
          <a:bodyPr/>
          <a:lstStyle/>
          <a:p>
            <a:r>
              <a:rPr lang="en-US"/>
              <a:t>Slide no. </a:t>
            </a:r>
            <a:fld id="{7240F3D1-AE27-48C7-9FC9-EF8542F23A88}" type="slidenum">
              <a:rPr lang="en-US" smtClean="0"/>
              <a:pPr/>
              <a:t>69</a:t>
            </a:fld>
            <a:endParaRPr lang="en-US" dirty="0"/>
          </a:p>
        </p:txBody>
      </p:sp>
      <p:pic>
        <p:nvPicPr>
          <p:cNvPr id="5" name="Picture 4">
            <a:extLst>
              <a:ext uri="{FF2B5EF4-FFF2-40B4-BE49-F238E27FC236}">
                <a16:creationId xmlns:a16="http://schemas.microsoft.com/office/drawing/2014/main" id="{12B5A1CC-43A3-4122-81BC-3023B9F53409}"/>
              </a:ext>
            </a:extLst>
          </p:cNvPr>
          <p:cNvPicPr>
            <a:picLocks noChangeAspect="1"/>
          </p:cNvPicPr>
          <p:nvPr/>
        </p:nvPicPr>
        <p:blipFill>
          <a:blip r:embed="rId2"/>
          <a:stretch>
            <a:fillRect/>
          </a:stretch>
        </p:blipFill>
        <p:spPr>
          <a:xfrm>
            <a:off x="110887" y="933940"/>
            <a:ext cx="2525633" cy="3104846"/>
          </a:xfrm>
          <a:prstGeom prst="rect">
            <a:avLst/>
          </a:prstGeom>
        </p:spPr>
      </p:pic>
      <p:pic>
        <p:nvPicPr>
          <p:cNvPr id="6" name="Picture 5">
            <a:extLst>
              <a:ext uri="{FF2B5EF4-FFF2-40B4-BE49-F238E27FC236}">
                <a16:creationId xmlns:a16="http://schemas.microsoft.com/office/drawing/2014/main" id="{9EB1E627-E8CA-4535-B237-385F1305D42E}"/>
              </a:ext>
            </a:extLst>
          </p:cNvPr>
          <p:cNvPicPr>
            <a:picLocks noChangeAspect="1"/>
          </p:cNvPicPr>
          <p:nvPr/>
        </p:nvPicPr>
        <p:blipFill>
          <a:blip r:embed="rId3"/>
          <a:stretch>
            <a:fillRect/>
          </a:stretch>
        </p:blipFill>
        <p:spPr>
          <a:xfrm>
            <a:off x="6507482" y="933940"/>
            <a:ext cx="2577265" cy="3136354"/>
          </a:xfrm>
          <a:prstGeom prst="rect">
            <a:avLst/>
          </a:prstGeom>
        </p:spPr>
      </p:pic>
      <p:sp>
        <p:nvSpPr>
          <p:cNvPr id="7" name="Rectangle 6">
            <a:extLst>
              <a:ext uri="{FF2B5EF4-FFF2-40B4-BE49-F238E27FC236}">
                <a16:creationId xmlns:a16="http://schemas.microsoft.com/office/drawing/2014/main" id="{D6B35594-CAFF-499D-87B1-392382EB9308}"/>
              </a:ext>
            </a:extLst>
          </p:cNvPr>
          <p:cNvSpPr/>
          <p:nvPr/>
        </p:nvSpPr>
        <p:spPr>
          <a:xfrm>
            <a:off x="2781300" y="891540"/>
            <a:ext cx="3825240" cy="1323439"/>
          </a:xfrm>
          <a:prstGeom prst="rect">
            <a:avLst/>
          </a:prstGeom>
        </p:spPr>
        <p:txBody>
          <a:bodyPr wrap="square">
            <a:spAutoFit/>
          </a:bodyPr>
          <a:lstStyle/>
          <a:p>
            <a:pPr marL="285750" indent="-285750">
              <a:buFont typeface="Arial" panose="020B0604020202020204" pitchFamily="34" charset="0"/>
              <a:buChar char="•"/>
            </a:pPr>
            <a:r>
              <a:rPr lang="en-US" sz="1600" dirty="0"/>
              <a:t>5 different training sets.</a:t>
            </a:r>
          </a:p>
          <a:p>
            <a:pPr marL="285750" indent="-285750">
              <a:buFont typeface="Arial" panose="020B0604020202020204" pitchFamily="34" charset="0"/>
              <a:buChar char="•"/>
            </a:pPr>
            <a:r>
              <a:rPr lang="en-US" sz="1600" dirty="0"/>
              <a:t>1 algorithm to train 5 models, </a:t>
            </a:r>
          </a:p>
          <a:p>
            <a:pPr marL="285750" indent="-285750">
              <a:buFont typeface="Arial" panose="020B0604020202020204" pitchFamily="34" charset="0"/>
              <a:buChar char="•"/>
            </a:pPr>
            <a:r>
              <a:rPr lang="en-US" sz="1600" dirty="0"/>
              <a:t>1 for each of the training sets.</a:t>
            </a:r>
          </a:p>
          <a:p>
            <a:pPr marL="285750" indent="-285750">
              <a:buFont typeface="Arial" panose="020B0604020202020204" pitchFamily="34" charset="0"/>
              <a:buChar char="•"/>
            </a:pPr>
            <a:r>
              <a:rPr lang="en-US" sz="1600" dirty="0">
                <a:solidFill>
                  <a:srgbClr val="0070C0"/>
                </a:solidFill>
              </a:rPr>
              <a:t>Bias</a:t>
            </a:r>
            <a:r>
              <a:rPr lang="en-US" sz="1600" dirty="0"/>
              <a:t> vs. </a:t>
            </a:r>
            <a:r>
              <a:rPr lang="en-US" sz="1600" dirty="0">
                <a:solidFill>
                  <a:srgbClr val="0070C0"/>
                </a:solidFill>
              </a:rPr>
              <a:t>variance</a:t>
            </a:r>
            <a:r>
              <a:rPr lang="en-US" sz="1600" dirty="0"/>
              <a:t> refers to the </a:t>
            </a:r>
            <a:r>
              <a:rPr lang="en-US" sz="1600" dirty="0">
                <a:solidFill>
                  <a:srgbClr val="0070C0"/>
                </a:solidFill>
              </a:rPr>
              <a:t>accuracy</a:t>
            </a:r>
            <a:r>
              <a:rPr lang="en-US" sz="1600" dirty="0"/>
              <a:t> vs. </a:t>
            </a:r>
            <a:r>
              <a:rPr lang="en-US" sz="1600" dirty="0">
                <a:solidFill>
                  <a:srgbClr val="0070C0"/>
                </a:solidFill>
              </a:rPr>
              <a:t>consistency</a:t>
            </a:r>
            <a:r>
              <a:rPr lang="en-US" sz="1600" dirty="0"/>
              <a:t> of the models</a:t>
            </a:r>
          </a:p>
        </p:txBody>
      </p:sp>
      <p:sp>
        <p:nvSpPr>
          <p:cNvPr id="9" name="Callout: Bent Line with Border and Accent Bar 8">
            <a:extLst>
              <a:ext uri="{FF2B5EF4-FFF2-40B4-BE49-F238E27FC236}">
                <a16:creationId xmlns:a16="http://schemas.microsoft.com/office/drawing/2014/main" id="{5F828E01-A131-4ABD-8BF5-6FD8EB0FC691}"/>
              </a:ext>
            </a:extLst>
          </p:cNvPr>
          <p:cNvSpPr/>
          <p:nvPr/>
        </p:nvSpPr>
        <p:spPr>
          <a:xfrm>
            <a:off x="2887980" y="3238500"/>
            <a:ext cx="1684020" cy="800286"/>
          </a:xfrm>
          <a:prstGeom prst="accentBorderCallout2">
            <a:avLst>
              <a:gd name="adj1" fmla="val 18750"/>
              <a:gd name="adj2" fmla="val -8333"/>
              <a:gd name="adj3" fmla="val 18750"/>
              <a:gd name="adj4" fmla="val -16667"/>
              <a:gd name="adj5" fmla="val 87508"/>
              <a:gd name="adj6" fmla="val -64767"/>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400" dirty="0"/>
              <a:t>Simple model</a:t>
            </a:r>
          </a:p>
          <a:p>
            <a:pPr marL="285750" indent="-285750">
              <a:buFont typeface="Arial" panose="020B0604020202020204" pitchFamily="34" charset="0"/>
              <a:buChar char="•"/>
            </a:pPr>
            <a:r>
              <a:rPr lang="en-US" sz="1400" dirty="0"/>
              <a:t>Inaccurate</a:t>
            </a:r>
          </a:p>
          <a:p>
            <a:pPr marL="285750" indent="-285750">
              <a:buFont typeface="Arial" panose="020B0604020202020204" pitchFamily="34" charset="0"/>
              <a:buChar char="•"/>
            </a:pPr>
            <a:r>
              <a:rPr lang="en-US" sz="1400" dirty="0"/>
              <a:t>Consistent</a:t>
            </a:r>
          </a:p>
        </p:txBody>
      </p:sp>
      <p:sp>
        <p:nvSpPr>
          <p:cNvPr id="10" name="Callout: Bent Line with Border and Accent Bar 9">
            <a:extLst>
              <a:ext uri="{FF2B5EF4-FFF2-40B4-BE49-F238E27FC236}">
                <a16:creationId xmlns:a16="http://schemas.microsoft.com/office/drawing/2014/main" id="{CBC10B82-B488-453D-9065-1470824A6419}"/>
              </a:ext>
            </a:extLst>
          </p:cNvPr>
          <p:cNvSpPr/>
          <p:nvPr/>
        </p:nvSpPr>
        <p:spPr>
          <a:xfrm>
            <a:off x="4710676" y="3238500"/>
            <a:ext cx="1684020" cy="800286"/>
          </a:xfrm>
          <a:prstGeom prst="accentBorderCallout2">
            <a:avLst>
              <a:gd name="adj1" fmla="val -1244"/>
              <a:gd name="adj2" fmla="val 104790"/>
              <a:gd name="adj3" fmla="val -2493"/>
              <a:gd name="adj4" fmla="val 119985"/>
              <a:gd name="adj5" fmla="val 63765"/>
              <a:gd name="adj6" fmla="val 142473"/>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400" dirty="0"/>
              <a:t>Complex model</a:t>
            </a:r>
          </a:p>
          <a:p>
            <a:pPr marL="285750" indent="-285750">
              <a:buFont typeface="Arial" panose="020B0604020202020204" pitchFamily="34" charset="0"/>
              <a:buChar char="•"/>
            </a:pPr>
            <a:r>
              <a:rPr lang="en-US" sz="1400" dirty="0"/>
              <a:t>accurate</a:t>
            </a:r>
          </a:p>
          <a:p>
            <a:pPr marL="285750" indent="-285750">
              <a:buFont typeface="Arial" panose="020B0604020202020204" pitchFamily="34" charset="0"/>
              <a:buChar char="•"/>
            </a:pPr>
            <a:r>
              <a:rPr lang="en-US" sz="1400" dirty="0"/>
              <a:t>Inconsistent</a:t>
            </a:r>
          </a:p>
        </p:txBody>
      </p:sp>
    </p:spTree>
    <p:extLst>
      <p:ext uri="{BB962C8B-B14F-4D97-AF65-F5344CB8AC3E}">
        <p14:creationId xmlns:p14="http://schemas.microsoft.com/office/powerpoint/2010/main" val="1239380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09AE-51E3-477E-8727-C638BEF7B389}"/>
              </a:ext>
            </a:extLst>
          </p:cNvPr>
          <p:cNvSpPr>
            <a:spLocks noGrp="1"/>
          </p:cNvSpPr>
          <p:nvPr>
            <p:ph type="title"/>
          </p:nvPr>
        </p:nvSpPr>
        <p:spPr/>
        <p:txBody>
          <a:bodyPr>
            <a:normAutofit/>
          </a:bodyPr>
          <a:lstStyle/>
          <a:p>
            <a:r>
              <a:rPr lang="en-US" dirty="0"/>
              <a:t>Customer Relationship Management</a:t>
            </a:r>
          </a:p>
        </p:txBody>
      </p:sp>
      <p:sp>
        <p:nvSpPr>
          <p:cNvPr id="3" name="Date Placeholder 2">
            <a:extLst>
              <a:ext uri="{FF2B5EF4-FFF2-40B4-BE49-F238E27FC236}">
                <a16:creationId xmlns:a16="http://schemas.microsoft.com/office/drawing/2014/main" id="{1BD619FA-5FD4-4686-9070-DA55D2111E45}"/>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FA45849-674F-4736-B273-D42200B69101}"/>
              </a:ext>
            </a:extLst>
          </p:cNvPr>
          <p:cNvSpPr>
            <a:spLocks noGrp="1"/>
          </p:cNvSpPr>
          <p:nvPr>
            <p:ph type="sldNum" sz="quarter" idx="4"/>
          </p:nvPr>
        </p:nvSpPr>
        <p:spPr/>
        <p:txBody>
          <a:bodyPr/>
          <a:lstStyle/>
          <a:p>
            <a:r>
              <a:rPr lang="en-US"/>
              <a:t>Slide no. </a:t>
            </a:r>
            <a:fld id="{7240F3D1-AE27-48C7-9FC9-EF8542F23A88}" type="slidenum">
              <a:rPr lang="en-US" smtClean="0"/>
              <a:pPr/>
              <a:t>7</a:t>
            </a:fld>
            <a:endParaRPr lang="en-US" dirty="0"/>
          </a:p>
        </p:txBody>
      </p:sp>
      <p:sp>
        <p:nvSpPr>
          <p:cNvPr id="5" name="Rectangle 4">
            <a:extLst>
              <a:ext uri="{FF2B5EF4-FFF2-40B4-BE49-F238E27FC236}">
                <a16:creationId xmlns:a16="http://schemas.microsoft.com/office/drawing/2014/main" id="{37117386-C9DE-4B47-BBBB-F8AA3FF5EFF6}"/>
              </a:ext>
            </a:extLst>
          </p:cNvPr>
          <p:cNvSpPr/>
          <p:nvPr/>
        </p:nvSpPr>
        <p:spPr>
          <a:xfrm>
            <a:off x="150340" y="891540"/>
            <a:ext cx="8843319" cy="2308324"/>
          </a:xfrm>
          <a:prstGeom prst="rect">
            <a:avLst/>
          </a:prstGeom>
        </p:spPr>
        <p:txBody>
          <a:bodyPr wrap="square">
            <a:spAutoFit/>
          </a:bodyPr>
          <a:lstStyle/>
          <a:p>
            <a:r>
              <a:rPr lang="en-US" sz="1600" b="1" dirty="0"/>
              <a:t>4. Text (Context) Mining</a:t>
            </a:r>
          </a:p>
          <a:p>
            <a:endParaRPr lang="en-US" sz="1600" dirty="0"/>
          </a:p>
          <a:p>
            <a:pPr marL="285750" indent="-285750">
              <a:buFont typeface="Arial" panose="020B0604020202020204" pitchFamily="34" charset="0"/>
              <a:buChar char="•"/>
            </a:pPr>
            <a:r>
              <a:rPr lang="en-US" sz="1600" dirty="0"/>
              <a:t>A lot of useful information collects in text fields within the CRM data.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Several types of text mining methods in machine learning look at text and determine contextual characteristics such as tone as well as specifics topics like product, salesperson, complaint, or praise.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With a context evaluation coming from the machine learning model, larger machine learning and predictive systems can use what would otherwise be locked-away blobs of text.</a:t>
            </a:r>
          </a:p>
        </p:txBody>
      </p:sp>
    </p:spTree>
    <p:extLst>
      <p:ext uri="{BB962C8B-B14F-4D97-AF65-F5344CB8AC3E}">
        <p14:creationId xmlns:p14="http://schemas.microsoft.com/office/powerpoint/2010/main" val="4495299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3E07-FB9D-4E9B-B513-32F7CE84C04C}"/>
              </a:ext>
            </a:extLst>
          </p:cNvPr>
          <p:cNvSpPr>
            <a:spLocks noGrp="1"/>
          </p:cNvSpPr>
          <p:nvPr>
            <p:ph type="title"/>
          </p:nvPr>
        </p:nvSpPr>
        <p:spPr/>
        <p:txBody>
          <a:bodyPr/>
          <a:lstStyle/>
          <a:p>
            <a:r>
              <a:rPr lang="en-US" dirty="0"/>
              <a:t>Bias, variance - balance</a:t>
            </a:r>
          </a:p>
        </p:txBody>
      </p:sp>
      <p:sp>
        <p:nvSpPr>
          <p:cNvPr id="3" name="Date Placeholder 2">
            <a:extLst>
              <a:ext uri="{FF2B5EF4-FFF2-40B4-BE49-F238E27FC236}">
                <a16:creationId xmlns:a16="http://schemas.microsoft.com/office/drawing/2014/main" id="{B1D12995-7B75-49E9-8429-56D64AEE2A68}"/>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9593CBDD-1A99-4E0E-8E90-643114A895CD}"/>
              </a:ext>
            </a:extLst>
          </p:cNvPr>
          <p:cNvSpPr>
            <a:spLocks noGrp="1"/>
          </p:cNvSpPr>
          <p:nvPr>
            <p:ph type="sldNum" sz="quarter" idx="4"/>
          </p:nvPr>
        </p:nvSpPr>
        <p:spPr/>
        <p:txBody>
          <a:bodyPr/>
          <a:lstStyle/>
          <a:p>
            <a:r>
              <a:rPr lang="en-US"/>
              <a:t>Slide no. </a:t>
            </a:r>
            <a:fld id="{7240F3D1-AE27-48C7-9FC9-EF8542F23A88}" type="slidenum">
              <a:rPr lang="en-US" smtClean="0"/>
              <a:pPr/>
              <a:t>70</a:t>
            </a:fld>
            <a:endParaRPr lang="en-US" dirty="0"/>
          </a:p>
        </p:txBody>
      </p:sp>
      <p:pic>
        <p:nvPicPr>
          <p:cNvPr id="5" name="Picture 4">
            <a:extLst>
              <a:ext uri="{FF2B5EF4-FFF2-40B4-BE49-F238E27FC236}">
                <a16:creationId xmlns:a16="http://schemas.microsoft.com/office/drawing/2014/main" id="{D57913C7-184B-4A26-89AC-2F252A05DFF6}"/>
              </a:ext>
            </a:extLst>
          </p:cNvPr>
          <p:cNvPicPr>
            <a:picLocks noChangeAspect="1"/>
          </p:cNvPicPr>
          <p:nvPr/>
        </p:nvPicPr>
        <p:blipFill>
          <a:blip r:embed="rId2"/>
          <a:stretch>
            <a:fillRect/>
          </a:stretch>
        </p:blipFill>
        <p:spPr>
          <a:xfrm>
            <a:off x="76878" y="976671"/>
            <a:ext cx="2574882" cy="1989223"/>
          </a:xfrm>
          <a:prstGeom prst="rect">
            <a:avLst/>
          </a:prstGeom>
        </p:spPr>
      </p:pic>
      <p:pic>
        <p:nvPicPr>
          <p:cNvPr id="8" name="Picture 7">
            <a:extLst>
              <a:ext uri="{FF2B5EF4-FFF2-40B4-BE49-F238E27FC236}">
                <a16:creationId xmlns:a16="http://schemas.microsoft.com/office/drawing/2014/main" id="{777D2EA3-1B17-49F4-B09F-F58574325F1F}"/>
              </a:ext>
            </a:extLst>
          </p:cNvPr>
          <p:cNvPicPr>
            <a:picLocks noChangeAspect="1"/>
          </p:cNvPicPr>
          <p:nvPr/>
        </p:nvPicPr>
        <p:blipFill>
          <a:blip r:embed="rId3"/>
          <a:stretch>
            <a:fillRect/>
          </a:stretch>
        </p:blipFill>
        <p:spPr>
          <a:xfrm>
            <a:off x="5991291" y="937069"/>
            <a:ext cx="3152709" cy="2226644"/>
          </a:xfrm>
          <a:prstGeom prst="rect">
            <a:avLst/>
          </a:prstGeom>
        </p:spPr>
      </p:pic>
      <p:sp>
        <p:nvSpPr>
          <p:cNvPr id="9" name="Rectangle 8">
            <a:extLst>
              <a:ext uri="{FF2B5EF4-FFF2-40B4-BE49-F238E27FC236}">
                <a16:creationId xmlns:a16="http://schemas.microsoft.com/office/drawing/2014/main" id="{BCCB9466-B421-431B-8E0D-01A54E4D9D2A}"/>
              </a:ext>
            </a:extLst>
          </p:cNvPr>
          <p:cNvSpPr/>
          <p:nvPr/>
        </p:nvSpPr>
        <p:spPr>
          <a:xfrm>
            <a:off x="76878" y="3109335"/>
            <a:ext cx="9067122" cy="369332"/>
          </a:xfrm>
          <a:prstGeom prst="rect">
            <a:avLst/>
          </a:prstGeom>
        </p:spPr>
        <p:txBody>
          <a:bodyPr wrap="square">
            <a:spAutoFit/>
          </a:bodyPr>
          <a:lstStyle/>
          <a:p>
            <a:r>
              <a:rPr lang="en-US" dirty="0"/>
              <a:t>an optimal balance of bias and variance leads to a model that is neither overfit nor underfit:</a:t>
            </a:r>
          </a:p>
        </p:txBody>
      </p:sp>
    </p:spTree>
    <p:extLst>
      <p:ext uri="{BB962C8B-B14F-4D97-AF65-F5344CB8AC3E}">
        <p14:creationId xmlns:p14="http://schemas.microsoft.com/office/powerpoint/2010/main" val="1803978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1DAF9-F5D6-49D9-A3D2-57FC66438ACD}"/>
              </a:ext>
            </a:extLst>
          </p:cNvPr>
          <p:cNvSpPr>
            <a:spLocks noGrp="1"/>
          </p:cNvSpPr>
          <p:nvPr>
            <p:ph type="title"/>
          </p:nvPr>
        </p:nvSpPr>
        <p:spPr/>
        <p:txBody>
          <a:bodyPr/>
          <a:lstStyle/>
          <a:p>
            <a:r>
              <a:rPr lang="en-US" dirty="0"/>
              <a:t>Model Complexity</a:t>
            </a:r>
          </a:p>
        </p:txBody>
      </p:sp>
      <p:sp>
        <p:nvSpPr>
          <p:cNvPr id="3" name="Date Placeholder 2">
            <a:extLst>
              <a:ext uri="{FF2B5EF4-FFF2-40B4-BE49-F238E27FC236}">
                <a16:creationId xmlns:a16="http://schemas.microsoft.com/office/drawing/2014/main" id="{C37C7999-E708-489E-8DF0-EBD67F75E136}"/>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F1942086-5BC8-41E8-B6C4-90159C49E568}"/>
              </a:ext>
            </a:extLst>
          </p:cNvPr>
          <p:cNvSpPr>
            <a:spLocks noGrp="1"/>
          </p:cNvSpPr>
          <p:nvPr>
            <p:ph type="sldNum" sz="quarter" idx="4"/>
          </p:nvPr>
        </p:nvSpPr>
        <p:spPr/>
        <p:txBody>
          <a:bodyPr/>
          <a:lstStyle/>
          <a:p>
            <a:r>
              <a:rPr lang="en-US"/>
              <a:t>Slide no. </a:t>
            </a:r>
            <a:fld id="{7240F3D1-AE27-48C7-9FC9-EF8542F23A88}" type="slidenum">
              <a:rPr lang="en-US" smtClean="0"/>
              <a:pPr/>
              <a:t>71</a:t>
            </a:fld>
            <a:endParaRPr lang="en-US" dirty="0"/>
          </a:p>
        </p:txBody>
      </p:sp>
      <p:sp>
        <p:nvSpPr>
          <p:cNvPr id="5" name="Rectangle 4">
            <a:extLst>
              <a:ext uri="{FF2B5EF4-FFF2-40B4-BE49-F238E27FC236}">
                <a16:creationId xmlns:a16="http://schemas.microsoft.com/office/drawing/2014/main" id="{A3CE0ECE-4E17-492F-AE3D-34FF7372D3EF}"/>
              </a:ext>
            </a:extLst>
          </p:cNvPr>
          <p:cNvSpPr/>
          <p:nvPr/>
        </p:nvSpPr>
        <p:spPr>
          <a:xfrm>
            <a:off x="138419" y="989424"/>
            <a:ext cx="8846190" cy="2554545"/>
          </a:xfrm>
          <a:prstGeom prst="rect">
            <a:avLst/>
          </a:prstGeom>
        </p:spPr>
        <p:txBody>
          <a:bodyPr wrap="square">
            <a:spAutoFit/>
          </a:bodyPr>
          <a:lstStyle/>
          <a:p>
            <a:pPr marL="285750" indent="-285750">
              <a:buFont typeface="Arial" panose="020B0604020202020204" pitchFamily="34" charset="0"/>
              <a:buChar char="•"/>
            </a:pPr>
            <a:r>
              <a:rPr lang="en-US" sz="1600" dirty="0"/>
              <a:t>Model complexity can be characterized by many things and is a bit subjective. </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Often refers to the number of </a:t>
            </a:r>
            <a:r>
              <a:rPr lang="en-US" sz="1600" dirty="0">
                <a:solidFill>
                  <a:srgbClr val="0070C0"/>
                </a:solidFill>
              </a:rPr>
              <a:t>features</a:t>
            </a:r>
            <a:r>
              <a:rPr lang="en-US" sz="1600" dirty="0"/>
              <a:t> included in a given predictive model</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whether the chosen model is linear,  nonlinear and so on.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It can also refer to the algorithmic learning complexity or computational complexity.</a:t>
            </a:r>
          </a:p>
          <a:p>
            <a:endParaRPr lang="en-US" sz="1600" dirty="0"/>
          </a:p>
          <a:p>
            <a:pPr marL="285750" indent="-285750">
              <a:buFont typeface="Arial" panose="020B0604020202020204" pitchFamily="34" charset="0"/>
              <a:buChar char="•"/>
            </a:pPr>
            <a:r>
              <a:rPr lang="en-US" sz="1600" dirty="0"/>
              <a:t>Overly complex models </a:t>
            </a:r>
            <a:r>
              <a:rPr lang="en-US" sz="1600" dirty="0">
                <a:solidFill>
                  <a:srgbClr val="FF0000"/>
                </a:solidFill>
              </a:rPr>
              <a:t>are less easily interpreted</a:t>
            </a:r>
            <a:r>
              <a:rPr lang="en-US" sz="1600" dirty="0"/>
              <a:t>, at greater risk of overfitting and will likely be more computationally expensive.</a:t>
            </a:r>
          </a:p>
        </p:txBody>
      </p:sp>
    </p:spTree>
    <p:extLst>
      <p:ext uri="{BB962C8B-B14F-4D97-AF65-F5344CB8AC3E}">
        <p14:creationId xmlns:p14="http://schemas.microsoft.com/office/powerpoint/2010/main" val="1310555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5290-CBD5-40EE-919A-0EC0B0E8C805}"/>
              </a:ext>
            </a:extLst>
          </p:cNvPr>
          <p:cNvSpPr>
            <a:spLocks noGrp="1"/>
          </p:cNvSpPr>
          <p:nvPr>
            <p:ph type="title"/>
          </p:nvPr>
        </p:nvSpPr>
        <p:spPr/>
        <p:txBody>
          <a:bodyPr/>
          <a:lstStyle/>
          <a:p>
            <a:r>
              <a:rPr lang="en-US" dirty="0"/>
              <a:t>Measuring model complexity</a:t>
            </a:r>
          </a:p>
        </p:txBody>
      </p:sp>
      <p:sp>
        <p:nvSpPr>
          <p:cNvPr id="3" name="Date Placeholder 2">
            <a:extLst>
              <a:ext uri="{FF2B5EF4-FFF2-40B4-BE49-F238E27FC236}">
                <a16:creationId xmlns:a16="http://schemas.microsoft.com/office/drawing/2014/main" id="{740E6B47-6536-4CB7-8BFD-CE0EB5621B90}"/>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2C90DEE-6B79-46E6-81AF-20AA25F0ADF0}"/>
              </a:ext>
            </a:extLst>
          </p:cNvPr>
          <p:cNvSpPr>
            <a:spLocks noGrp="1"/>
          </p:cNvSpPr>
          <p:nvPr>
            <p:ph type="sldNum" sz="quarter" idx="4"/>
          </p:nvPr>
        </p:nvSpPr>
        <p:spPr/>
        <p:txBody>
          <a:bodyPr/>
          <a:lstStyle/>
          <a:p>
            <a:r>
              <a:rPr lang="en-US"/>
              <a:t>Slide no. </a:t>
            </a:r>
            <a:fld id="{7240F3D1-AE27-48C7-9FC9-EF8542F23A88}" type="slidenum">
              <a:rPr lang="en-US" smtClean="0"/>
              <a:pPr/>
              <a:t>72</a:t>
            </a:fld>
            <a:endParaRPr lang="en-US" dirty="0"/>
          </a:p>
        </p:txBody>
      </p:sp>
    </p:spTree>
    <p:extLst>
      <p:ext uri="{BB962C8B-B14F-4D97-AF65-F5344CB8AC3E}">
        <p14:creationId xmlns:p14="http://schemas.microsoft.com/office/powerpoint/2010/main" val="1188132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51A92-DB66-466F-8019-5A946A60A114}"/>
              </a:ext>
            </a:extLst>
          </p:cNvPr>
          <p:cNvSpPr>
            <a:spLocks noGrp="1"/>
          </p:cNvSpPr>
          <p:nvPr>
            <p:ph type="title"/>
          </p:nvPr>
        </p:nvSpPr>
        <p:spPr/>
        <p:txBody>
          <a:bodyPr/>
          <a:lstStyle/>
          <a:p>
            <a:r>
              <a:rPr lang="en-US" dirty="0"/>
              <a:t>Controlling model complexity</a:t>
            </a:r>
          </a:p>
        </p:txBody>
      </p:sp>
      <p:sp>
        <p:nvSpPr>
          <p:cNvPr id="3" name="Date Placeholder 2">
            <a:extLst>
              <a:ext uri="{FF2B5EF4-FFF2-40B4-BE49-F238E27FC236}">
                <a16:creationId xmlns:a16="http://schemas.microsoft.com/office/drawing/2014/main" id="{4ADEC6B3-A7D9-4CDA-AC1A-EC1E4874AF28}"/>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348C0F59-FE62-46C1-A27C-395AC9727CEF}"/>
              </a:ext>
            </a:extLst>
          </p:cNvPr>
          <p:cNvSpPr>
            <a:spLocks noGrp="1"/>
          </p:cNvSpPr>
          <p:nvPr>
            <p:ph type="sldNum" sz="quarter" idx="4"/>
          </p:nvPr>
        </p:nvSpPr>
        <p:spPr/>
        <p:txBody>
          <a:bodyPr/>
          <a:lstStyle/>
          <a:p>
            <a:r>
              <a:rPr lang="en-US"/>
              <a:t>Slide no. </a:t>
            </a:r>
            <a:fld id="{7240F3D1-AE27-48C7-9FC9-EF8542F23A88}" type="slidenum">
              <a:rPr lang="en-US" smtClean="0"/>
              <a:pPr/>
              <a:t>73</a:t>
            </a:fld>
            <a:endParaRPr lang="en-US" dirty="0"/>
          </a:p>
        </p:txBody>
      </p:sp>
      <p:sp>
        <p:nvSpPr>
          <p:cNvPr id="5" name="Rectangle 4">
            <a:extLst>
              <a:ext uri="{FF2B5EF4-FFF2-40B4-BE49-F238E27FC236}">
                <a16:creationId xmlns:a16="http://schemas.microsoft.com/office/drawing/2014/main" id="{8DDDA762-171B-4719-9C39-AD233F151426}"/>
              </a:ext>
            </a:extLst>
          </p:cNvPr>
          <p:cNvSpPr/>
          <p:nvPr/>
        </p:nvSpPr>
        <p:spPr>
          <a:xfrm>
            <a:off x="130029" y="896183"/>
            <a:ext cx="8904913" cy="3416320"/>
          </a:xfrm>
          <a:prstGeom prst="rect">
            <a:avLst/>
          </a:prstGeom>
        </p:spPr>
        <p:txBody>
          <a:bodyPr wrap="square">
            <a:spAutoFit/>
          </a:bodyPr>
          <a:lstStyle/>
          <a:p>
            <a:pPr marL="285750" indent="-285750">
              <a:buFont typeface="Arial" panose="020B0604020202020204" pitchFamily="34" charset="0"/>
              <a:buChar char="•"/>
            </a:pPr>
            <a:r>
              <a:rPr lang="en-US" dirty="0"/>
              <a:t>Methods by which to control model complexity</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feature selection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subset selection (</a:t>
            </a:r>
            <a:r>
              <a:rPr lang="en-US" dirty="0">
                <a:solidFill>
                  <a:srgbClr val="0070C0"/>
                </a:solidFill>
              </a:rPr>
              <a:t>Forward and backward </a:t>
            </a:r>
            <a:r>
              <a:rPr lang="en-US" dirty="0"/>
              <a:t>stepwise selection.)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shrinkage methods (including </a:t>
            </a:r>
            <a:r>
              <a:rPr lang="en-US" dirty="0">
                <a:solidFill>
                  <a:srgbClr val="0070C0"/>
                </a:solidFill>
              </a:rPr>
              <a:t>regularization</a:t>
            </a:r>
            <a:r>
              <a:rPr lang="en-US" dirty="0"/>
              <a:t>)</a:t>
            </a:r>
          </a:p>
          <a:p>
            <a:pPr marL="1200150" lvl="2" indent="-285750">
              <a:buFont typeface="Arial" panose="020B0604020202020204" pitchFamily="34" charset="0"/>
              <a:buChar char="•"/>
            </a:pPr>
            <a:r>
              <a:rPr lang="en-US" dirty="0">
                <a:solidFill>
                  <a:srgbClr val="0070C0"/>
                </a:solidFill>
              </a:rPr>
              <a:t>ridge regression </a:t>
            </a:r>
          </a:p>
          <a:p>
            <a:pPr marL="1200150" lvl="2" indent="-285750">
              <a:buFont typeface="Arial" panose="020B0604020202020204" pitchFamily="34" charset="0"/>
              <a:buChar char="•"/>
            </a:pPr>
            <a:r>
              <a:rPr lang="en-US" dirty="0">
                <a:solidFill>
                  <a:srgbClr val="0070C0"/>
                </a:solidFill>
              </a:rPr>
              <a:t>Lasso</a:t>
            </a:r>
          </a:p>
          <a:p>
            <a:pPr marL="1200150" lvl="2" indent="-285750">
              <a:buFont typeface="Arial" panose="020B0604020202020204" pitchFamily="34" charset="0"/>
              <a:buChar char="•"/>
            </a:pPr>
            <a:endParaRPr lang="en-US" dirty="0">
              <a:solidFill>
                <a:srgbClr val="0070C0"/>
              </a:solidFill>
            </a:endParaRPr>
          </a:p>
          <a:p>
            <a:pPr marL="742950" lvl="1" indent="-285750">
              <a:buFont typeface="Arial" panose="020B0604020202020204" pitchFamily="34" charset="0"/>
              <a:buChar char="•"/>
            </a:pPr>
            <a:r>
              <a:rPr lang="en-US" dirty="0"/>
              <a:t>and </a:t>
            </a:r>
            <a:r>
              <a:rPr lang="en-US" dirty="0">
                <a:solidFill>
                  <a:srgbClr val="0070C0"/>
                </a:solidFill>
              </a:rPr>
              <a:t>dimensionality reduction</a:t>
            </a:r>
            <a:r>
              <a:rPr lang="en-US" dirty="0"/>
              <a:t>.</a:t>
            </a:r>
          </a:p>
          <a:p>
            <a:endParaRPr lang="en-US" dirty="0"/>
          </a:p>
        </p:txBody>
      </p:sp>
    </p:spTree>
    <p:extLst>
      <p:ext uri="{BB962C8B-B14F-4D97-AF65-F5344CB8AC3E}">
        <p14:creationId xmlns:p14="http://schemas.microsoft.com/office/powerpoint/2010/main" val="2994934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16B1-F648-420E-BAFA-F9423ABA0B0F}"/>
              </a:ext>
            </a:extLst>
          </p:cNvPr>
          <p:cNvSpPr>
            <a:spLocks noGrp="1"/>
          </p:cNvSpPr>
          <p:nvPr>
            <p:ph type="title"/>
          </p:nvPr>
        </p:nvSpPr>
        <p:spPr/>
        <p:txBody>
          <a:bodyPr/>
          <a:lstStyle/>
          <a:p>
            <a:r>
              <a:rPr lang="en-US" dirty="0"/>
              <a:t>Dimensionality reduction</a:t>
            </a:r>
          </a:p>
        </p:txBody>
      </p:sp>
      <p:sp>
        <p:nvSpPr>
          <p:cNvPr id="3" name="Date Placeholder 2">
            <a:extLst>
              <a:ext uri="{FF2B5EF4-FFF2-40B4-BE49-F238E27FC236}">
                <a16:creationId xmlns:a16="http://schemas.microsoft.com/office/drawing/2014/main" id="{E7F11CB6-5C82-45EB-BCE1-9335EE2A643E}"/>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0AE0A82F-F7A5-459F-8964-2214A1D7F25C}"/>
              </a:ext>
            </a:extLst>
          </p:cNvPr>
          <p:cNvSpPr>
            <a:spLocks noGrp="1"/>
          </p:cNvSpPr>
          <p:nvPr>
            <p:ph type="sldNum" sz="quarter" idx="4"/>
          </p:nvPr>
        </p:nvSpPr>
        <p:spPr/>
        <p:txBody>
          <a:bodyPr/>
          <a:lstStyle/>
          <a:p>
            <a:r>
              <a:rPr lang="en-US"/>
              <a:t>Slide no. </a:t>
            </a:r>
            <a:fld id="{7240F3D1-AE27-48C7-9FC9-EF8542F23A88}" type="slidenum">
              <a:rPr lang="en-US" smtClean="0"/>
              <a:pPr/>
              <a:t>74</a:t>
            </a:fld>
            <a:endParaRPr lang="en-US" dirty="0"/>
          </a:p>
        </p:txBody>
      </p:sp>
      <p:sp>
        <p:nvSpPr>
          <p:cNvPr id="5" name="Rectangle 4">
            <a:extLst>
              <a:ext uri="{FF2B5EF4-FFF2-40B4-BE49-F238E27FC236}">
                <a16:creationId xmlns:a16="http://schemas.microsoft.com/office/drawing/2014/main" id="{28870ED8-B419-4987-BC0C-F1CECE710296}"/>
              </a:ext>
            </a:extLst>
          </p:cNvPr>
          <p:cNvSpPr/>
          <p:nvPr/>
        </p:nvSpPr>
        <p:spPr>
          <a:xfrm>
            <a:off x="92279" y="1032867"/>
            <a:ext cx="8959442" cy="3077766"/>
          </a:xfrm>
          <a:prstGeom prst="rect">
            <a:avLst/>
          </a:prstGeom>
        </p:spPr>
        <p:txBody>
          <a:bodyPr wrap="square">
            <a:spAutoFit/>
          </a:bodyPr>
          <a:lstStyle/>
          <a:p>
            <a:pPr marL="285750" indent="-285750">
              <a:buFont typeface="Arial" panose="020B0604020202020204" pitchFamily="34" charset="0"/>
              <a:buChar char="•"/>
            </a:pPr>
            <a:r>
              <a:rPr lang="en-US" sz="1600" dirty="0"/>
              <a:t>Is a technique used to reduce the number of features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 technique that </a:t>
            </a:r>
            <a:r>
              <a:rPr lang="en-US" sz="1600" dirty="0">
                <a:solidFill>
                  <a:srgbClr val="0070C0"/>
                </a:solidFill>
              </a:rPr>
              <a:t>transforms</a:t>
            </a:r>
            <a:r>
              <a:rPr lang="en-US" sz="1600" dirty="0"/>
              <a:t> the original predictors to a </a:t>
            </a:r>
            <a:r>
              <a:rPr lang="en-US" sz="1600" dirty="0">
                <a:highlight>
                  <a:srgbClr val="FFFF00"/>
                </a:highlight>
              </a:rPr>
              <a:t>new, smaller </a:t>
            </a:r>
            <a:r>
              <a:rPr lang="en-US" sz="1600" dirty="0"/>
              <a:t>set of predictors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help reduce complexity, reduce computational cost, and increase machine learning algorithm computational speed. </a:t>
            </a:r>
          </a:p>
          <a:p>
            <a:endParaRPr lang="en-US" sz="1600" dirty="0"/>
          </a:p>
          <a:p>
            <a:pPr marL="285750" indent="-285750">
              <a:buFont typeface="Arial" panose="020B0604020202020204" pitchFamily="34" charset="0"/>
              <a:buChar char="•"/>
            </a:pPr>
            <a:r>
              <a:rPr lang="en-US" sz="1600" dirty="0"/>
              <a:t>Principal component analysis (PCA)  - a widely-used dimensionality reduction technique</a:t>
            </a:r>
          </a:p>
          <a:p>
            <a:r>
              <a:rPr lang="en-US" sz="1600" dirty="0"/>
              <a:t>.</a:t>
            </a:r>
          </a:p>
          <a:p>
            <a:endParaRPr lang="en-US" sz="1600" dirty="0"/>
          </a:p>
          <a:p>
            <a:pPr marL="285750" indent="-285750">
              <a:buFont typeface="Arial" panose="020B0604020202020204" pitchFamily="34" charset="0"/>
              <a:buChar char="•"/>
            </a:pPr>
            <a:r>
              <a:rPr lang="en-US" sz="1600" i="1" dirty="0"/>
              <a:t>Use of </a:t>
            </a:r>
            <a:r>
              <a:rPr lang="en-US" sz="1600" i="1" dirty="0">
                <a:solidFill>
                  <a:srgbClr val="0070C0"/>
                </a:solidFill>
              </a:rPr>
              <a:t>PCA</a:t>
            </a:r>
            <a:r>
              <a:rPr lang="en-US" sz="1600" i="1" dirty="0"/>
              <a:t> to prevent overfitting since fewer features implies that the model is less likely to overfit.</a:t>
            </a:r>
          </a:p>
          <a:p>
            <a:pPr marL="285750" indent="-285750">
              <a:buFont typeface="Arial" panose="020B0604020202020204" pitchFamily="34" charset="0"/>
              <a:buChar char="•"/>
            </a:pPr>
            <a:r>
              <a:rPr lang="en-US" sz="1600" i="1" dirty="0"/>
              <a:t>it is not a good approach. </a:t>
            </a:r>
            <a:r>
              <a:rPr lang="en-US" sz="1600" i="1" dirty="0">
                <a:solidFill>
                  <a:srgbClr val="0070C0"/>
                </a:solidFill>
              </a:rPr>
              <a:t>Regularization</a:t>
            </a:r>
            <a:r>
              <a:rPr lang="en-US" sz="1600" i="1" dirty="0"/>
              <a:t> should be used to address overfitting concerns instead.</a:t>
            </a:r>
          </a:p>
        </p:txBody>
      </p:sp>
    </p:spTree>
    <p:extLst>
      <p:ext uri="{BB962C8B-B14F-4D97-AF65-F5344CB8AC3E}">
        <p14:creationId xmlns:p14="http://schemas.microsoft.com/office/powerpoint/2010/main" val="611946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E0D38-6DBC-4AC4-87A8-6B578E095FCF}"/>
              </a:ext>
            </a:extLst>
          </p:cNvPr>
          <p:cNvSpPr>
            <a:spLocks noGrp="1"/>
          </p:cNvSpPr>
          <p:nvPr>
            <p:ph type="title"/>
          </p:nvPr>
        </p:nvSpPr>
        <p:spPr/>
        <p:txBody>
          <a:bodyPr/>
          <a:lstStyle/>
          <a:p>
            <a:r>
              <a:rPr lang="en-US" dirty="0"/>
              <a:t>Model Evaluation and Performance</a:t>
            </a:r>
          </a:p>
        </p:txBody>
      </p:sp>
      <p:sp>
        <p:nvSpPr>
          <p:cNvPr id="3" name="Date Placeholder 2">
            <a:extLst>
              <a:ext uri="{FF2B5EF4-FFF2-40B4-BE49-F238E27FC236}">
                <a16:creationId xmlns:a16="http://schemas.microsoft.com/office/drawing/2014/main" id="{50EC407D-F380-4B82-BDDD-51B5AC14FFDE}"/>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8060C6CB-076F-4BC3-BD6F-6F2F57200D18}"/>
              </a:ext>
            </a:extLst>
          </p:cNvPr>
          <p:cNvSpPr>
            <a:spLocks noGrp="1"/>
          </p:cNvSpPr>
          <p:nvPr>
            <p:ph type="sldNum" sz="quarter" idx="4"/>
          </p:nvPr>
        </p:nvSpPr>
        <p:spPr/>
        <p:txBody>
          <a:bodyPr/>
          <a:lstStyle/>
          <a:p>
            <a:r>
              <a:rPr lang="en-US"/>
              <a:t>Slide no. </a:t>
            </a:r>
            <a:fld id="{7240F3D1-AE27-48C7-9FC9-EF8542F23A88}" type="slidenum">
              <a:rPr lang="en-US" smtClean="0"/>
              <a:pPr/>
              <a:t>75</a:t>
            </a:fld>
            <a:endParaRPr lang="en-US" dirty="0"/>
          </a:p>
        </p:txBody>
      </p:sp>
      <p:pic>
        <p:nvPicPr>
          <p:cNvPr id="5" name="Picture 4">
            <a:extLst>
              <a:ext uri="{FF2B5EF4-FFF2-40B4-BE49-F238E27FC236}">
                <a16:creationId xmlns:a16="http://schemas.microsoft.com/office/drawing/2014/main" id="{FE345274-88CC-41BF-B2DE-071CB361193D}"/>
              </a:ext>
            </a:extLst>
          </p:cNvPr>
          <p:cNvPicPr>
            <a:picLocks noChangeAspect="1"/>
          </p:cNvPicPr>
          <p:nvPr/>
        </p:nvPicPr>
        <p:blipFill>
          <a:blip r:embed="rId2"/>
          <a:stretch>
            <a:fillRect/>
          </a:stretch>
        </p:blipFill>
        <p:spPr>
          <a:xfrm>
            <a:off x="5854471" y="926627"/>
            <a:ext cx="3214464" cy="1715906"/>
          </a:xfrm>
          <a:prstGeom prst="rect">
            <a:avLst/>
          </a:prstGeom>
        </p:spPr>
      </p:pic>
      <p:sp>
        <p:nvSpPr>
          <p:cNvPr id="6" name="Rectangle 5">
            <a:extLst>
              <a:ext uri="{FF2B5EF4-FFF2-40B4-BE49-F238E27FC236}">
                <a16:creationId xmlns:a16="http://schemas.microsoft.com/office/drawing/2014/main" id="{B9FCB6EE-1F43-4874-8BE1-6176652C3733}"/>
              </a:ext>
            </a:extLst>
          </p:cNvPr>
          <p:cNvSpPr/>
          <p:nvPr/>
        </p:nvSpPr>
        <p:spPr>
          <a:xfrm>
            <a:off x="75064" y="926626"/>
            <a:ext cx="5713340" cy="1815882"/>
          </a:xfrm>
          <a:prstGeom prst="rect">
            <a:avLst/>
          </a:prstGeom>
        </p:spPr>
        <p:txBody>
          <a:bodyPr wrap="square">
            <a:spAutoFit/>
          </a:bodyPr>
          <a:lstStyle/>
          <a:p>
            <a:pPr marL="285750" indent="-285750">
              <a:buFont typeface="Arial" panose="020B0604020202020204" pitchFamily="34" charset="0"/>
              <a:buChar char="•"/>
            </a:pPr>
            <a:r>
              <a:rPr lang="en-US" sz="1600" dirty="0"/>
              <a:t>Model performance is typically used to describe how well a model is able to make predictions on unseen data (e.g., test, but NOT training data), and there are multiple methods and metrics used to assess and gauge model performance.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 key measure of model performance is to estimate the model’s </a:t>
            </a:r>
            <a:r>
              <a:rPr lang="en-US" sz="1600" dirty="0">
                <a:solidFill>
                  <a:srgbClr val="0070C0"/>
                </a:solidFill>
              </a:rPr>
              <a:t>test error</a:t>
            </a:r>
            <a:r>
              <a:rPr lang="en-US" sz="1600" dirty="0"/>
              <a:t>.</a:t>
            </a:r>
          </a:p>
        </p:txBody>
      </p:sp>
    </p:spTree>
    <p:extLst>
      <p:ext uri="{BB962C8B-B14F-4D97-AF65-F5344CB8AC3E}">
        <p14:creationId xmlns:p14="http://schemas.microsoft.com/office/powerpoint/2010/main" val="1649470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29EB-DC10-45A0-94AB-F1FD712D7A29}"/>
              </a:ext>
            </a:extLst>
          </p:cNvPr>
          <p:cNvSpPr>
            <a:spLocks noGrp="1"/>
          </p:cNvSpPr>
          <p:nvPr>
            <p:ph type="title"/>
          </p:nvPr>
        </p:nvSpPr>
        <p:spPr/>
        <p:txBody>
          <a:bodyPr/>
          <a:lstStyle/>
          <a:p>
            <a:r>
              <a:rPr lang="en-US" dirty="0"/>
              <a:t>improving Model Performance and Ensemble Learning</a:t>
            </a:r>
          </a:p>
        </p:txBody>
      </p:sp>
      <p:sp>
        <p:nvSpPr>
          <p:cNvPr id="3" name="Date Placeholder 2">
            <a:extLst>
              <a:ext uri="{FF2B5EF4-FFF2-40B4-BE49-F238E27FC236}">
                <a16:creationId xmlns:a16="http://schemas.microsoft.com/office/drawing/2014/main" id="{2413B649-45B3-490F-B726-43A158052F82}"/>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BE7171E2-DB4D-4C9E-974E-A7B2BE142456}"/>
              </a:ext>
            </a:extLst>
          </p:cNvPr>
          <p:cNvSpPr>
            <a:spLocks noGrp="1"/>
          </p:cNvSpPr>
          <p:nvPr>
            <p:ph type="sldNum" sz="quarter" idx="4"/>
          </p:nvPr>
        </p:nvSpPr>
        <p:spPr/>
        <p:txBody>
          <a:bodyPr/>
          <a:lstStyle/>
          <a:p>
            <a:r>
              <a:rPr lang="en-US"/>
              <a:t>Slide no. </a:t>
            </a:r>
            <a:fld id="{7240F3D1-AE27-48C7-9FC9-EF8542F23A88}" type="slidenum">
              <a:rPr lang="en-US" smtClean="0"/>
              <a:pPr/>
              <a:t>76</a:t>
            </a:fld>
            <a:endParaRPr lang="en-US" dirty="0"/>
          </a:p>
        </p:txBody>
      </p:sp>
      <p:sp>
        <p:nvSpPr>
          <p:cNvPr id="5" name="Rectangle 4">
            <a:extLst>
              <a:ext uri="{FF2B5EF4-FFF2-40B4-BE49-F238E27FC236}">
                <a16:creationId xmlns:a16="http://schemas.microsoft.com/office/drawing/2014/main" id="{84CFDB6C-582A-452D-8B47-818207BE930C}"/>
              </a:ext>
            </a:extLst>
          </p:cNvPr>
          <p:cNvSpPr/>
          <p:nvPr/>
        </p:nvSpPr>
        <p:spPr>
          <a:xfrm>
            <a:off x="146807" y="891540"/>
            <a:ext cx="8804245" cy="2308324"/>
          </a:xfrm>
          <a:prstGeom prst="rect">
            <a:avLst/>
          </a:prstGeom>
        </p:spPr>
        <p:txBody>
          <a:bodyPr wrap="square">
            <a:spAutoFit/>
          </a:bodyPr>
          <a:lstStyle/>
          <a:p>
            <a:pPr marL="285750" indent="-285750">
              <a:buFont typeface="Arial" panose="020B0604020202020204" pitchFamily="34" charset="0"/>
              <a:buChar char="•"/>
            </a:pPr>
            <a:r>
              <a:rPr lang="en-US" sz="1600" dirty="0"/>
              <a:t>ways to improve a model’s performance. </a:t>
            </a:r>
          </a:p>
          <a:p>
            <a:pPr marL="742950" lvl="1" indent="-285750">
              <a:buFont typeface="Arial" panose="020B0604020202020204" pitchFamily="34" charset="0"/>
              <a:buChar char="•"/>
            </a:pPr>
            <a:r>
              <a:rPr lang="en-US" sz="1600" dirty="0"/>
              <a:t>The </a:t>
            </a:r>
            <a:r>
              <a:rPr lang="en-US" sz="1600" dirty="0">
                <a:highlight>
                  <a:srgbClr val="FFFF00"/>
                </a:highlight>
              </a:rPr>
              <a:t>quality and quantity of data </a:t>
            </a:r>
            <a:r>
              <a:rPr lang="en-US" sz="1600" dirty="0"/>
              <a:t>used has a huge, if not the biggest impact on model performance, but sometimes these two can’t easily be changed.</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Other major influencers on model performance include </a:t>
            </a:r>
          </a:p>
          <a:p>
            <a:pPr marL="1200150" lvl="2" indent="-285750">
              <a:buFont typeface="Arial" panose="020B0604020202020204" pitchFamily="34" charset="0"/>
              <a:buChar char="•"/>
            </a:pPr>
            <a:r>
              <a:rPr lang="en-US" sz="1600" dirty="0"/>
              <a:t>algorithm tuning</a:t>
            </a:r>
          </a:p>
          <a:p>
            <a:pPr marL="1200150" lvl="2" indent="-285750">
              <a:buFont typeface="Arial" panose="020B0604020202020204" pitchFamily="34" charset="0"/>
              <a:buChar char="•"/>
            </a:pPr>
            <a:r>
              <a:rPr lang="en-US" sz="1600" dirty="0"/>
              <a:t>feature engineering</a:t>
            </a:r>
          </a:p>
          <a:p>
            <a:pPr marL="1200150" lvl="2" indent="-285750">
              <a:buFont typeface="Arial" panose="020B0604020202020204" pitchFamily="34" charset="0"/>
              <a:buChar char="•"/>
            </a:pPr>
            <a:r>
              <a:rPr lang="en-US" sz="1600" dirty="0"/>
              <a:t>cross-validation </a:t>
            </a:r>
          </a:p>
          <a:p>
            <a:pPr marL="1200150" lvl="2" indent="-285750">
              <a:buFont typeface="Arial" panose="020B0604020202020204" pitchFamily="34" charset="0"/>
              <a:buChar char="•"/>
            </a:pPr>
            <a:r>
              <a:rPr lang="en-US" sz="1600" dirty="0">
                <a:solidFill>
                  <a:srgbClr val="0070C0"/>
                </a:solidFill>
              </a:rPr>
              <a:t>ensemble</a:t>
            </a:r>
            <a:r>
              <a:rPr lang="en-US" sz="1600" dirty="0"/>
              <a:t> methods.</a:t>
            </a:r>
          </a:p>
        </p:txBody>
      </p:sp>
    </p:spTree>
    <p:extLst>
      <p:ext uri="{BB962C8B-B14F-4D97-AF65-F5344CB8AC3E}">
        <p14:creationId xmlns:p14="http://schemas.microsoft.com/office/powerpoint/2010/main" val="28969880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AC5F-3BA8-415E-914B-7D41EB6530CA}"/>
              </a:ext>
            </a:extLst>
          </p:cNvPr>
          <p:cNvSpPr>
            <a:spLocks noGrp="1"/>
          </p:cNvSpPr>
          <p:nvPr>
            <p:ph type="title"/>
          </p:nvPr>
        </p:nvSpPr>
        <p:spPr/>
        <p:txBody>
          <a:bodyPr/>
          <a:lstStyle/>
          <a:p>
            <a:r>
              <a:rPr lang="en-US" dirty="0"/>
              <a:t>Model performance and error analysis</a:t>
            </a:r>
          </a:p>
        </p:txBody>
      </p:sp>
      <p:sp>
        <p:nvSpPr>
          <p:cNvPr id="3" name="Date Placeholder 2">
            <a:extLst>
              <a:ext uri="{FF2B5EF4-FFF2-40B4-BE49-F238E27FC236}">
                <a16:creationId xmlns:a16="http://schemas.microsoft.com/office/drawing/2014/main" id="{323A8FBA-6086-419F-A5B9-A5708489DF9D}"/>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1546E170-0CA8-40D0-BB8D-91403363D77D}"/>
              </a:ext>
            </a:extLst>
          </p:cNvPr>
          <p:cNvSpPr>
            <a:spLocks noGrp="1"/>
          </p:cNvSpPr>
          <p:nvPr>
            <p:ph type="sldNum" sz="quarter" idx="4"/>
          </p:nvPr>
        </p:nvSpPr>
        <p:spPr/>
        <p:txBody>
          <a:bodyPr/>
          <a:lstStyle/>
          <a:p>
            <a:r>
              <a:rPr lang="en-US"/>
              <a:t>Slide no. </a:t>
            </a:r>
            <a:fld id="{7240F3D1-AE27-48C7-9FC9-EF8542F23A88}" type="slidenum">
              <a:rPr lang="en-US" smtClean="0"/>
              <a:pPr/>
              <a:t>77</a:t>
            </a:fld>
            <a:endParaRPr lang="en-US" dirty="0"/>
          </a:p>
        </p:txBody>
      </p:sp>
      <p:pic>
        <p:nvPicPr>
          <p:cNvPr id="5" name="Picture 4">
            <a:extLst>
              <a:ext uri="{FF2B5EF4-FFF2-40B4-BE49-F238E27FC236}">
                <a16:creationId xmlns:a16="http://schemas.microsoft.com/office/drawing/2014/main" id="{956B17B7-4EA6-4E6F-ABFE-052FB2660636}"/>
              </a:ext>
            </a:extLst>
          </p:cNvPr>
          <p:cNvPicPr>
            <a:picLocks noChangeAspect="1"/>
          </p:cNvPicPr>
          <p:nvPr/>
        </p:nvPicPr>
        <p:blipFill>
          <a:blip r:embed="rId2"/>
          <a:stretch>
            <a:fillRect/>
          </a:stretch>
        </p:blipFill>
        <p:spPr>
          <a:xfrm>
            <a:off x="6123963" y="991998"/>
            <a:ext cx="2915262" cy="2133119"/>
          </a:xfrm>
          <a:prstGeom prst="rect">
            <a:avLst/>
          </a:prstGeom>
        </p:spPr>
      </p:pic>
      <p:graphicFrame>
        <p:nvGraphicFramePr>
          <p:cNvPr id="6" name="Table 5">
            <a:extLst>
              <a:ext uri="{FF2B5EF4-FFF2-40B4-BE49-F238E27FC236}">
                <a16:creationId xmlns:a16="http://schemas.microsoft.com/office/drawing/2014/main" id="{496B7E4B-AD2B-4FAB-8899-B353469C302B}"/>
              </a:ext>
            </a:extLst>
          </p:cNvPr>
          <p:cNvGraphicFramePr>
            <a:graphicFrameLocks noGrp="1"/>
          </p:cNvGraphicFramePr>
          <p:nvPr>
            <p:extLst>
              <p:ext uri="{D42A27DB-BD31-4B8C-83A1-F6EECF244321}">
                <p14:modId xmlns:p14="http://schemas.microsoft.com/office/powerpoint/2010/main" val="4274243383"/>
              </p:ext>
            </p:extLst>
          </p:nvPr>
        </p:nvGraphicFramePr>
        <p:xfrm>
          <a:off x="104774" y="943640"/>
          <a:ext cx="6228914" cy="3136900"/>
        </p:xfrm>
        <a:graphic>
          <a:graphicData uri="http://schemas.openxmlformats.org/drawingml/2006/table">
            <a:tbl>
              <a:tblPr firstRow="1" bandRow="1">
                <a:tableStyleId>{10A1B5D5-9B99-4C35-A422-299274C87663}</a:tableStyleId>
              </a:tblPr>
              <a:tblGrid>
                <a:gridCol w="3114457">
                  <a:extLst>
                    <a:ext uri="{9D8B030D-6E8A-4147-A177-3AD203B41FA5}">
                      <a16:colId xmlns:a16="http://schemas.microsoft.com/office/drawing/2014/main" val="646280031"/>
                    </a:ext>
                  </a:extLst>
                </a:gridCol>
                <a:gridCol w="3114457">
                  <a:extLst>
                    <a:ext uri="{9D8B030D-6E8A-4147-A177-3AD203B41FA5}">
                      <a16:colId xmlns:a16="http://schemas.microsoft.com/office/drawing/2014/main" val="1120073178"/>
                    </a:ext>
                  </a:extLst>
                </a:gridCol>
              </a:tblGrid>
              <a:tr h="370840">
                <a:tc>
                  <a:txBody>
                    <a:bodyPr/>
                    <a:lstStyle/>
                    <a:p>
                      <a:r>
                        <a:rPr lang="en-US" dirty="0"/>
                        <a:t>Regression performance</a:t>
                      </a:r>
                    </a:p>
                  </a:txBody>
                  <a:tcPr/>
                </a:tc>
                <a:tc>
                  <a:txBody>
                    <a:bodyPr/>
                    <a:lstStyle/>
                    <a:p>
                      <a:r>
                        <a:rPr lang="en-US" dirty="0"/>
                        <a:t>Classification performance</a:t>
                      </a:r>
                    </a:p>
                  </a:txBody>
                  <a:tcPr/>
                </a:tc>
                <a:extLst>
                  <a:ext uri="{0D108BD9-81ED-4DB2-BD59-A6C34878D82A}">
                    <a16:rowId xmlns:a16="http://schemas.microsoft.com/office/drawing/2014/main" val="3389358140"/>
                  </a:ext>
                </a:extLst>
              </a:tr>
              <a:tr h="370840">
                <a:tc>
                  <a:txBody>
                    <a:bodyPr/>
                    <a:lstStyle/>
                    <a:p>
                      <a:pPr marL="285750" indent="-285750">
                        <a:buFont typeface="Arial" panose="020B0604020202020204" pitchFamily="34" charset="0"/>
                        <a:buChar char="•"/>
                      </a:pPr>
                      <a:r>
                        <a:rPr lang="en-US" sz="1350" kern="1200" dirty="0">
                          <a:effectLst/>
                        </a:rPr>
                        <a:t>R</a:t>
                      </a:r>
                      <a:r>
                        <a:rPr lang="en-US" sz="1350" kern="1200" baseline="30000" dirty="0">
                          <a:effectLst/>
                        </a:rPr>
                        <a:t>2</a:t>
                      </a:r>
                      <a:r>
                        <a:rPr lang="en-US" sz="1350" kern="1200" dirty="0">
                          <a:effectLst/>
                        </a:rPr>
                        <a:t> and adjusted R</a:t>
                      </a:r>
                      <a:r>
                        <a:rPr lang="en-US" sz="1350" kern="1200" baseline="30000" dirty="0">
                          <a:effectLst/>
                        </a:rPr>
                        <a:t>2</a:t>
                      </a:r>
                      <a:r>
                        <a:rPr lang="en-US" sz="1350" kern="1200" dirty="0">
                          <a:effectLst/>
                        </a:rPr>
                        <a:t> (aka explained variance)</a:t>
                      </a:r>
                    </a:p>
                    <a:p>
                      <a:pPr marL="285750" indent="-285750">
                        <a:buFont typeface="Arial" panose="020B0604020202020204" pitchFamily="34" charset="0"/>
                        <a:buChar char="•"/>
                      </a:pPr>
                      <a:r>
                        <a:rPr lang="en-US" sz="1350" kern="1200" dirty="0">
                          <a:effectLst/>
                        </a:rPr>
                        <a:t>Mean squared error (MSE), or root mean squared error (RMSE)</a:t>
                      </a:r>
                    </a:p>
                    <a:p>
                      <a:pPr marL="285750" indent="-285750">
                        <a:buFont typeface="Arial" panose="020B0604020202020204" pitchFamily="34" charset="0"/>
                        <a:buChar char="•"/>
                      </a:pPr>
                      <a:r>
                        <a:rPr lang="en-US" sz="1350" kern="1200" dirty="0">
                          <a:effectLst/>
                        </a:rPr>
                        <a:t>Mean error, or mean absolute error</a:t>
                      </a:r>
                    </a:p>
                    <a:p>
                      <a:pPr marL="285750" indent="-285750">
                        <a:buFont typeface="Arial" panose="020B0604020202020204" pitchFamily="34" charset="0"/>
                        <a:buChar char="•"/>
                      </a:pPr>
                      <a:r>
                        <a:rPr lang="en-US" sz="1350" kern="1200" dirty="0">
                          <a:effectLst/>
                        </a:rPr>
                        <a:t>Median error, or median absolute error</a:t>
                      </a:r>
                    </a:p>
                    <a:p>
                      <a:endParaRPr lang="en-US" dirty="0"/>
                    </a:p>
                  </a:txBody>
                  <a:tcPr/>
                </a:tc>
                <a:tc>
                  <a:txBody>
                    <a:bodyPr/>
                    <a:lstStyle/>
                    <a:p>
                      <a:pPr marL="285750" indent="-285750">
                        <a:buFont typeface="Arial" panose="020B0604020202020204" pitchFamily="34" charset="0"/>
                        <a:buChar char="•"/>
                      </a:pPr>
                      <a:r>
                        <a:rPr lang="en-US" dirty="0"/>
                        <a:t>Confusion matrix</a:t>
                      </a:r>
                    </a:p>
                    <a:p>
                      <a:pPr marL="285750" indent="-285750">
                        <a:buFont typeface="Arial" panose="020B0604020202020204" pitchFamily="34" charset="0"/>
                        <a:buChar char="•"/>
                      </a:pPr>
                      <a:r>
                        <a:rPr lang="en-US" dirty="0"/>
                        <a:t>Precision</a:t>
                      </a:r>
                    </a:p>
                    <a:p>
                      <a:pPr marL="285750" indent="-285750">
                        <a:buFont typeface="Arial" panose="020B0604020202020204" pitchFamily="34" charset="0"/>
                        <a:buChar char="•"/>
                      </a:pPr>
                      <a:r>
                        <a:rPr lang="en-US" dirty="0"/>
                        <a:t>Recall (aka sensitivity)</a:t>
                      </a:r>
                    </a:p>
                    <a:p>
                      <a:pPr marL="285750" indent="-285750">
                        <a:buFont typeface="Arial" panose="020B0604020202020204" pitchFamily="34" charset="0"/>
                        <a:buChar char="•"/>
                      </a:pPr>
                      <a:r>
                        <a:rPr lang="en-US" dirty="0"/>
                        <a:t>Specificity</a:t>
                      </a:r>
                    </a:p>
                    <a:p>
                      <a:pPr marL="285750" indent="-285750">
                        <a:buFont typeface="Arial" panose="020B0604020202020204" pitchFamily="34" charset="0"/>
                        <a:buChar char="•"/>
                      </a:pPr>
                      <a:r>
                        <a:rPr lang="en-US" dirty="0"/>
                        <a:t>Accuracy</a:t>
                      </a:r>
                    </a:p>
                    <a:p>
                      <a:pPr marL="285750" indent="-285750">
                        <a:buFont typeface="Arial" panose="020B0604020202020204" pitchFamily="34" charset="0"/>
                        <a:buChar char="•"/>
                      </a:pPr>
                      <a:r>
                        <a:rPr lang="en-US" dirty="0"/>
                        <a:t>Lift</a:t>
                      </a:r>
                    </a:p>
                    <a:p>
                      <a:pPr marL="285750" indent="-285750">
                        <a:buFont typeface="Arial" panose="020B0604020202020204" pitchFamily="34" charset="0"/>
                        <a:buChar char="•"/>
                      </a:pPr>
                      <a:r>
                        <a:rPr lang="en-US" dirty="0"/>
                        <a:t>Area under the ROC curve (AUC)</a:t>
                      </a:r>
                    </a:p>
                    <a:p>
                      <a:pPr marL="285750" indent="-285750">
                        <a:buFont typeface="Arial" panose="020B0604020202020204" pitchFamily="34" charset="0"/>
                        <a:buChar char="•"/>
                      </a:pPr>
                      <a:r>
                        <a:rPr lang="en-US" dirty="0"/>
                        <a:t>F-score</a:t>
                      </a:r>
                    </a:p>
                    <a:p>
                      <a:pPr marL="285750" indent="-285750">
                        <a:buFont typeface="Arial" panose="020B0604020202020204" pitchFamily="34" charset="0"/>
                        <a:buChar char="•"/>
                      </a:pPr>
                      <a:r>
                        <a:rPr lang="en-US" dirty="0"/>
                        <a:t>Log-loss</a:t>
                      </a:r>
                    </a:p>
                    <a:p>
                      <a:pPr marL="285750" indent="-285750">
                        <a:buFont typeface="Arial" panose="020B0604020202020204" pitchFamily="34" charset="0"/>
                        <a:buChar char="•"/>
                      </a:pPr>
                      <a:r>
                        <a:rPr lang="en-US" dirty="0"/>
                        <a:t>Average precision</a:t>
                      </a:r>
                    </a:p>
                    <a:p>
                      <a:pPr marL="285750" indent="-285750">
                        <a:buFont typeface="Arial" panose="020B0604020202020204" pitchFamily="34" charset="0"/>
                        <a:buChar char="•"/>
                      </a:pPr>
                      <a:r>
                        <a:rPr lang="en-US" dirty="0"/>
                        <a:t>Precision/recall break-even point</a:t>
                      </a:r>
                    </a:p>
                    <a:p>
                      <a:pPr marL="285750" indent="-285750">
                        <a:buFont typeface="Arial" panose="020B0604020202020204" pitchFamily="34" charset="0"/>
                        <a:buChar char="•"/>
                      </a:pPr>
                      <a:r>
                        <a:rPr lang="en-US" dirty="0"/>
                        <a:t>Mean cross entropy</a:t>
                      </a:r>
                    </a:p>
                    <a:p>
                      <a:pPr marL="285750" indent="-285750">
                        <a:buFont typeface="Arial" panose="020B0604020202020204" pitchFamily="34" charset="0"/>
                        <a:buChar char="•"/>
                      </a:pPr>
                      <a:r>
                        <a:rPr lang="en-US" dirty="0"/>
                        <a:t>Probability calibration</a:t>
                      </a:r>
                    </a:p>
                  </a:txBody>
                  <a:tcPr/>
                </a:tc>
                <a:extLst>
                  <a:ext uri="{0D108BD9-81ED-4DB2-BD59-A6C34878D82A}">
                    <a16:rowId xmlns:a16="http://schemas.microsoft.com/office/drawing/2014/main" val="3683367933"/>
                  </a:ext>
                </a:extLst>
              </a:tr>
            </a:tbl>
          </a:graphicData>
        </a:graphic>
      </p:graphicFrame>
    </p:spTree>
    <p:extLst>
      <p:ext uri="{BB962C8B-B14F-4D97-AF65-F5344CB8AC3E}">
        <p14:creationId xmlns:p14="http://schemas.microsoft.com/office/powerpoint/2010/main" val="3932690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844F0-47AB-417A-859D-602DD6353A24}"/>
              </a:ext>
            </a:extLst>
          </p:cNvPr>
          <p:cNvSpPr>
            <a:spLocks noGrp="1"/>
          </p:cNvSpPr>
          <p:nvPr>
            <p:ph type="title"/>
          </p:nvPr>
        </p:nvSpPr>
        <p:spPr/>
        <p:txBody>
          <a:bodyPr/>
          <a:lstStyle/>
          <a:p>
            <a:r>
              <a:rPr lang="en-US" dirty="0"/>
              <a:t>underfitting and overfitting</a:t>
            </a:r>
          </a:p>
        </p:txBody>
      </p:sp>
      <p:sp>
        <p:nvSpPr>
          <p:cNvPr id="3" name="Date Placeholder 2">
            <a:extLst>
              <a:ext uri="{FF2B5EF4-FFF2-40B4-BE49-F238E27FC236}">
                <a16:creationId xmlns:a16="http://schemas.microsoft.com/office/drawing/2014/main" id="{913ECB07-4F14-453C-BDF6-EC796ABC8284}"/>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76A7E5CC-33AA-4A8B-94F7-93176197ABF1}"/>
              </a:ext>
            </a:extLst>
          </p:cNvPr>
          <p:cNvSpPr>
            <a:spLocks noGrp="1"/>
          </p:cNvSpPr>
          <p:nvPr>
            <p:ph type="sldNum" sz="quarter" idx="4"/>
          </p:nvPr>
        </p:nvSpPr>
        <p:spPr/>
        <p:txBody>
          <a:bodyPr/>
          <a:lstStyle/>
          <a:p>
            <a:r>
              <a:rPr lang="en-US"/>
              <a:t>Slide no. </a:t>
            </a:r>
            <a:fld id="{7240F3D1-AE27-48C7-9FC9-EF8542F23A88}" type="slidenum">
              <a:rPr lang="en-US" smtClean="0"/>
              <a:pPr/>
              <a:t>78</a:t>
            </a:fld>
            <a:endParaRPr lang="en-US" dirty="0"/>
          </a:p>
        </p:txBody>
      </p:sp>
      <p:pic>
        <p:nvPicPr>
          <p:cNvPr id="5" name="Picture 4">
            <a:extLst>
              <a:ext uri="{FF2B5EF4-FFF2-40B4-BE49-F238E27FC236}">
                <a16:creationId xmlns:a16="http://schemas.microsoft.com/office/drawing/2014/main" id="{E77C2E93-7A6B-48CF-9F95-3A845B66EBD8}"/>
              </a:ext>
            </a:extLst>
          </p:cNvPr>
          <p:cNvPicPr>
            <a:picLocks noChangeAspect="1"/>
          </p:cNvPicPr>
          <p:nvPr/>
        </p:nvPicPr>
        <p:blipFill>
          <a:blip r:embed="rId2"/>
          <a:stretch>
            <a:fillRect/>
          </a:stretch>
        </p:blipFill>
        <p:spPr>
          <a:xfrm>
            <a:off x="266700" y="1007745"/>
            <a:ext cx="8610600" cy="2190750"/>
          </a:xfrm>
          <a:prstGeom prst="rect">
            <a:avLst/>
          </a:prstGeom>
        </p:spPr>
      </p:pic>
      <p:sp>
        <p:nvSpPr>
          <p:cNvPr id="6" name="TextBox 5">
            <a:extLst>
              <a:ext uri="{FF2B5EF4-FFF2-40B4-BE49-F238E27FC236}">
                <a16:creationId xmlns:a16="http://schemas.microsoft.com/office/drawing/2014/main" id="{F5A22E8D-4BAA-4E5C-B024-5A931ACA7245}"/>
              </a:ext>
            </a:extLst>
          </p:cNvPr>
          <p:cNvSpPr txBox="1"/>
          <p:nvPr/>
        </p:nvSpPr>
        <p:spPr>
          <a:xfrm>
            <a:off x="630314" y="3013828"/>
            <a:ext cx="1837678" cy="369332"/>
          </a:xfrm>
          <a:prstGeom prst="rect">
            <a:avLst/>
          </a:prstGeom>
          <a:noFill/>
        </p:spPr>
        <p:txBody>
          <a:bodyPr wrap="square" rtlCol="0">
            <a:spAutoFit/>
          </a:bodyPr>
          <a:lstStyle/>
          <a:p>
            <a:pPr algn="ctr"/>
            <a:r>
              <a:rPr lang="en-US" dirty="0"/>
              <a:t>Underfitting</a:t>
            </a:r>
          </a:p>
        </p:txBody>
      </p:sp>
      <p:sp>
        <p:nvSpPr>
          <p:cNvPr id="7" name="TextBox 6">
            <a:extLst>
              <a:ext uri="{FF2B5EF4-FFF2-40B4-BE49-F238E27FC236}">
                <a16:creationId xmlns:a16="http://schemas.microsoft.com/office/drawing/2014/main" id="{36C233C8-11F5-449F-9C0A-3882F391894B}"/>
              </a:ext>
            </a:extLst>
          </p:cNvPr>
          <p:cNvSpPr txBox="1"/>
          <p:nvPr/>
        </p:nvSpPr>
        <p:spPr>
          <a:xfrm>
            <a:off x="3613765" y="3026036"/>
            <a:ext cx="1677880" cy="369332"/>
          </a:xfrm>
          <a:prstGeom prst="rect">
            <a:avLst/>
          </a:prstGeom>
          <a:noFill/>
        </p:spPr>
        <p:txBody>
          <a:bodyPr wrap="square" rtlCol="0">
            <a:spAutoFit/>
          </a:bodyPr>
          <a:lstStyle/>
          <a:p>
            <a:pPr algn="ctr"/>
            <a:r>
              <a:rPr lang="en-US" dirty="0"/>
              <a:t>Good fit</a:t>
            </a:r>
          </a:p>
        </p:txBody>
      </p:sp>
      <p:sp>
        <p:nvSpPr>
          <p:cNvPr id="8" name="TextBox 7">
            <a:extLst>
              <a:ext uri="{FF2B5EF4-FFF2-40B4-BE49-F238E27FC236}">
                <a16:creationId xmlns:a16="http://schemas.microsoft.com/office/drawing/2014/main" id="{6B7CD1BD-65A3-4EEA-A116-0F1B53957A08}"/>
              </a:ext>
            </a:extLst>
          </p:cNvPr>
          <p:cNvSpPr txBox="1"/>
          <p:nvPr/>
        </p:nvSpPr>
        <p:spPr>
          <a:xfrm>
            <a:off x="6437418" y="3013828"/>
            <a:ext cx="1677880" cy="369332"/>
          </a:xfrm>
          <a:prstGeom prst="rect">
            <a:avLst/>
          </a:prstGeom>
          <a:noFill/>
        </p:spPr>
        <p:txBody>
          <a:bodyPr wrap="square" rtlCol="0">
            <a:spAutoFit/>
          </a:bodyPr>
          <a:lstStyle/>
          <a:p>
            <a:pPr algn="ctr"/>
            <a:r>
              <a:rPr lang="en-US" dirty="0"/>
              <a:t>Overfitted</a:t>
            </a:r>
          </a:p>
        </p:txBody>
      </p:sp>
      <p:sp>
        <p:nvSpPr>
          <p:cNvPr id="9" name="TextBox 8">
            <a:extLst>
              <a:ext uri="{FF2B5EF4-FFF2-40B4-BE49-F238E27FC236}">
                <a16:creationId xmlns:a16="http://schemas.microsoft.com/office/drawing/2014/main" id="{84109589-B073-4CC2-9D86-6CE73556C483}"/>
              </a:ext>
            </a:extLst>
          </p:cNvPr>
          <p:cNvSpPr txBox="1"/>
          <p:nvPr/>
        </p:nvSpPr>
        <p:spPr>
          <a:xfrm>
            <a:off x="266700" y="3441454"/>
            <a:ext cx="2707319" cy="116955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28600" indent="-228600">
              <a:buAutoNum type="arabicPeriod"/>
            </a:pPr>
            <a:r>
              <a:rPr lang="en-US" sz="1400" dirty="0"/>
              <a:t>Line does not cover all the points</a:t>
            </a:r>
          </a:p>
          <a:p>
            <a:pPr marL="228600" indent="-228600">
              <a:buAutoNum type="arabicPeriod"/>
            </a:pPr>
            <a:endParaRPr lang="en-US" sz="1400" dirty="0"/>
          </a:p>
          <a:p>
            <a:pPr marL="228600" indent="-228600">
              <a:buAutoNum type="arabicPeriod"/>
            </a:pPr>
            <a:r>
              <a:rPr lang="en-US" sz="1400" dirty="0"/>
              <a:t>Low variance</a:t>
            </a:r>
          </a:p>
          <a:p>
            <a:pPr marL="228600" indent="-228600">
              <a:buAutoNum type="arabicPeriod"/>
            </a:pPr>
            <a:r>
              <a:rPr lang="en-US" sz="1400" dirty="0"/>
              <a:t>High bias</a:t>
            </a:r>
          </a:p>
        </p:txBody>
      </p:sp>
      <p:sp>
        <p:nvSpPr>
          <p:cNvPr id="10" name="TextBox 9">
            <a:extLst>
              <a:ext uri="{FF2B5EF4-FFF2-40B4-BE49-F238E27FC236}">
                <a16:creationId xmlns:a16="http://schemas.microsoft.com/office/drawing/2014/main" id="{8CDD046F-6864-46AA-9F3E-82E7246E66FE}"/>
              </a:ext>
            </a:extLst>
          </p:cNvPr>
          <p:cNvSpPr txBox="1"/>
          <p:nvPr/>
        </p:nvSpPr>
        <p:spPr>
          <a:xfrm>
            <a:off x="3094700" y="3441454"/>
            <a:ext cx="2707319" cy="116955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28600" indent="-228600">
              <a:buAutoNum type="arabicPeriod"/>
            </a:pPr>
            <a:r>
              <a:rPr lang="en-US" sz="1400" dirty="0"/>
              <a:t>Line covers majority of the points</a:t>
            </a:r>
          </a:p>
          <a:p>
            <a:pPr marL="228600" indent="-228600">
              <a:buAutoNum type="arabicPeriod"/>
            </a:pPr>
            <a:endParaRPr lang="en-US" sz="1400" dirty="0"/>
          </a:p>
          <a:p>
            <a:pPr marL="228600" indent="-228600">
              <a:buAutoNum type="arabicPeriod"/>
            </a:pPr>
            <a:r>
              <a:rPr lang="en-US" sz="1400" dirty="0"/>
              <a:t>Optimum variance</a:t>
            </a:r>
          </a:p>
          <a:p>
            <a:pPr marL="228600" indent="-228600">
              <a:buAutoNum type="arabicPeriod"/>
            </a:pPr>
            <a:r>
              <a:rPr lang="en-US" sz="1400" dirty="0"/>
              <a:t>Optimum bias</a:t>
            </a:r>
          </a:p>
        </p:txBody>
      </p:sp>
      <p:sp>
        <p:nvSpPr>
          <p:cNvPr id="11" name="TextBox 10">
            <a:extLst>
              <a:ext uri="{FF2B5EF4-FFF2-40B4-BE49-F238E27FC236}">
                <a16:creationId xmlns:a16="http://schemas.microsoft.com/office/drawing/2014/main" id="{369736EA-CE34-45AB-A55C-DAF1BB79D7D7}"/>
              </a:ext>
            </a:extLst>
          </p:cNvPr>
          <p:cNvSpPr txBox="1"/>
          <p:nvPr/>
        </p:nvSpPr>
        <p:spPr>
          <a:xfrm>
            <a:off x="5922700" y="3461929"/>
            <a:ext cx="2954600" cy="116955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28600" indent="-228600">
              <a:buAutoNum type="arabicPeriod"/>
            </a:pPr>
            <a:r>
              <a:rPr lang="en-US" sz="1400" dirty="0"/>
              <a:t>Line covers all the points</a:t>
            </a:r>
          </a:p>
          <a:p>
            <a:pPr marL="228600" indent="-228600">
              <a:buAutoNum type="arabicPeriod"/>
            </a:pPr>
            <a:endParaRPr lang="en-US" sz="1400" dirty="0"/>
          </a:p>
          <a:p>
            <a:pPr marL="228600" indent="-228600">
              <a:buAutoNum type="arabicPeriod"/>
            </a:pPr>
            <a:endParaRPr lang="en-US" sz="1400" dirty="0"/>
          </a:p>
          <a:p>
            <a:pPr marL="228600" indent="-228600">
              <a:buAutoNum type="arabicPeriod"/>
            </a:pPr>
            <a:r>
              <a:rPr lang="en-US" sz="1400" dirty="0"/>
              <a:t>High variance</a:t>
            </a:r>
          </a:p>
          <a:p>
            <a:pPr marL="228600" indent="-228600">
              <a:buAutoNum type="arabicPeriod"/>
            </a:pPr>
            <a:r>
              <a:rPr lang="en-US" sz="1400" dirty="0"/>
              <a:t>Low bias</a:t>
            </a:r>
          </a:p>
        </p:txBody>
      </p:sp>
    </p:spTree>
    <p:extLst>
      <p:ext uri="{BB962C8B-B14F-4D97-AF65-F5344CB8AC3E}">
        <p14:creationId xmlns:p14="http://schemas.microsoft.com/office/powerpoint/2010/main" val="517209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4850-F0B2-408A-9407-9EC2B7ACF1E0}"/>
              </a:ext>
            </a:extLst>
          </p:cNvPr>
          <p:cNvSpPr>
            <a:spLocks noGrp="1"/>
          </p:cNvSpPr>
          <p:nvPr>
            <p:ph type="title"/>
          </p:nvPr>
        </p:nvSpPr>
        <p:spPr/>
        <p:txBody>
          <a:bodyPr/>
          <a:lstStyle/>
          <a:p>
            <a:r>
              <a:rPr lang="en-US" dirty="0"/>
              <a:t>Bias </a:t>
            </a:r>
            <a:r>
              <a:rPr lang="en-US"/>
              <a:t>- variance</a:t>
            </a:r>
          </a:p>
        </p:txBody>
      </p:sp>
      <p:sp>
        <p:nvSpPr>
          <p:cNvPr id="3" name="Date Placeholder 2">
            <a:extLst>
              <a:ext uri="{FF2B5EF4-FFF2-40B4-BE49-F238E27FC236}">
                <a16:creationId xmlns:a16="http://schemas.microsoft.com/office/drawing/2014/main" id="{FEF3CC77-4ED0-4995-86A5-093F8D5D3CBF}"/>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5E2FDD34-BF63-40FA-A87F-CDFB6704D5BB}"/>
              </a:ext>
            </a:extLst>
          </p:cNvPr>
          <p:cNvSpPr>
            <a:spLocks noGrp="1"/>
          </p:cNvSpPr>
          <p:nvPr>
            <p:ph type="sldNum" sz="quarter" idx="4"/>
          </p:nvPr>
        </p:nvSpPr>
        <p:spPr/>
        <p:txBody>
          <a:bodyPr/>
          <a:lstStyle/>
          <a:p>
            <a:r>
              <a:rPr lang="en-US"/>
              <a:t>Slide no. </a:t>
            </a:r>
            <a:fld id="{7240F3D1-AE27-48C7-9FC9-EF8542F23A88}" type="slidenum">
              <a:rPr lang="en-US" smtClean="0"/>
              <a:pPr/>
              <a:t>79</a:t>
            </a:fld>
            <a:endParaRPr lang="en-US" dirty="0"/>
          </a:p>
        </p:txBody>
      </p:sp>
      <p:pic>
        <p:nvPicPr>
          <p:cNvPr id="5" name="Picture 4">
            <a:extLst>
              <a:ext uri="{FF2B5EF4-FFF2-40B4-BE49-F238E27FC236}">
                <a16:creationId xmlns:a16="http://schemas.microsoft.com/office/drawing/2014/main" id="{37F3E695-9C58-44C0-9932-AF282CF77F5D}"/>
              </a:ext>
            </a:extLst>
          </p:cNvPr>
          <p:cNvPicPr>
            <a:picLocks noChangeAspect="1"/>
          </p:cNvPicPr>
          <p:nvPr/>
        </p:nvPicPr>
        <p:blipFill>
          <a:blip r:embed="rId2"/>
          <a:stretch>
            <a:fillRect/>
          </a:stretch>
        </p:blipFill>
        <p:spPr>
          <a:xfrm>
            <a:off x="5176874" y="969657"/>
            <a:ext cx="3819452" cy="3806190"/>
          </a:xfrm>
          <a:prstGeom prst="rect">
            <a:avLst/>
          </a:prstGeom>
        </p:spPr>
      </p:pic>
    </p:spTree>
    <p:extLst>
      <p:ext uri="{BB962C8B-B14F-4D97-AF65-F5344CB8AC3E}">
        <p14:creationId xmlns:p14="http://schemas.microsoft.com/office/powerpoint/2010/main" val="2978015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09AE-51E3-477E-8727-C638BEF7B389}"/>
              </a:ext>
            </a:extLst>
          </p:cNvPr>
          <p:cNvSpPr>
            <a:spLocks noGrp="1"/>
          </p:cNvSpPr>
          <p:nvPr>
            <p:ph type="title"/>
          </p:nvPr>
        </p:nvSpPr>
        <p:spPr/>
        <p:txBody>
          <a:bodyPr>
            <a:normAutofit/>
          </a:bodyPr>
          <a:lstStyle/>
          <a:p>
            <a:r>
              <a:rPr lang="en-US" dirty="0"/>
              <a:t>Customer Relationship Management</a:t>
            </a:r>
          </a:p>
        </p:txBody>
      </p:sp>
      <p:sp>
        <p:nvSpPr>
          <p:cNvPr id="3" name="Date Placeholder 2">
            <a:extLst>
              <a:ext uri="{FF2B5EF4-FFF2-40B4-BE49-F238E27FC236}">
                <a16:creationId xmlns:a16="http://schemas.microsoft.com/office/drawing/2014/main" id="{1BD619FA-5FD4-4686-9070-DA55D2111E45}"/>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FA45849-674F-4736-B273-D42200B69101}"/>
              </a:ext>
            </a:extLst>
          </p:cNvPr>
          <p:cNvSpPr>
            <a:spLocks noGrp="1"/>
          </p:cNvSpPr>
          <p:nvPr>
            <p:ph type="sldNum" sz="quarter" idx="4"/>
          </p:nvPr>
        </p:nvSpPr>
        <p:spPr/>
        <p:txBody>
          <a:bodyPr/>
          <a:lstStyle/>
          <a:p>
            <a:r>
              <a:rPr lang="en-US"/>
              <a:t>Slide no. </a:t>
            </a:r>
            <a:fld id="{7240F3D1-AE27-48C7-9FC9-EF8542F23A88}" type="slidenum">
              <a:rPr lang="en-US" smtClean="0"/>
              <a:pPr/>
              <a:t>8</a:t>
            </a:fld>
            <a:endParaRPr lang="en-US" dirty="0"/>
          </a:p>
        </p:txBody>
      </p:sp>
      <p:sp>
        <p:nvSpPr>
          <p:cNvPr id="5" name="Rectangle 4">
            <a:extLst>
              <a:ext uri="{FF2B5EF4-FFF2-40B4-BE49-F238E27FC236}">
                <a16:creationId xmlns:a16="http://schemas.microsoft.com/office/drawing/2014/main" id="{37117386-C9DE-4B47-BBBB-F8AA3FF5EFF6}"/>
              </a:ext>
            </a:extLst>
          </p:cNvPr>
          <p:cNvSpPr/>
          <p:nvPr/>
        </p:nvSpPr>
        <p:spPr>
          <a:xfrm>
            <a:off x="150340" y="891540"/>
            <a:ext cx="8843319" cy="1815882"/>
          </a:xfrm>
          <a:prstGeom prst="rect">
            <a:avLst/>
          </a:prstGeom>
        </p:spPr>
        <p:txBody>
          <a:bodyPr wrap="square">
            <a:spAutoFit/>
          </a:bodyPr>
          <a:lstStyle/>
          <a:p>
            <a:r>
              <a:rPr lang="en-US" sz="1600" b="1" dirty="0"/>
              <a:t>5. Prospect Scoring</a:t>
            </a:r>
          </a:p>
          <a:p>
            <a:endParaRPr lang="en-US" sz="1600" b="1" dirty="0"/>
          </a:p>
          <a:p>
            <a:pPr marL="285750" indent="-285750">
              <a:buFont typeface="Arial" panose="020B0604020202020204" pitchFamily="34" charset="0"/>
              <a:buChar char="•"/>
            </a:pPr>
            <a:r>
              <a:rPr lang="en-US" sz="1600" dirty="0"/>
              <a:t>Machine learning groups prospects into categories similar to groupings of existing customers who have the same traits.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Based on a customer’s history, the algorithm assesses individual prospects so that companies and salespeople can prioritize their efforts.</a:t>
            </a:r>
          </a:p>
        </p:txBody>
      </p:sp>
    </p:spTree>
    <p:extLst>
      <p:ext uri="{BB962C8B-B14F-4D97-AF65-F5344CB8AC3E}">
        <p14:creationId xmlns:p14="http://schemas.microsoft.com/office/powerpoint/2010/main" val="3050956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0FAFD-2770-4EF7-B05D-6A003916F762}"/>
              </a:ext>
            </a:extLst>
          </p:cNvPr>
          <p:cNvSpPr>
            <a:spLocks noGrp="1"/>
          </p:cNvSpPr>
          <p:nvPr>
            <p:ph type="title"/>
          </p:nvPr>
        </p:nvSpPr>
        <p:spPr/>
        <p:txBody>
          <a:bodyPr>
            <a:normAutofit/>
          </a:bodyPr>
          <a:lstStyle/>
          <a:p>
            <a:r>
              <a:rPr lang="en-US" dirty="0"/>
              <a:t>bias and variance - Bias</a:t>
            </a:r>
          </a:p>
        </p:txBody>
      </p:sp>
      <p:sp>
        <p:nvSpPr>
          <p:cNvPr id="3" name="Date Placeholder 2">
            <a:extLst>
              <a:ext uri="{FF2B5EF4-FFF2-40B4-BE49-F238E27FC236}">
                <a16:creationId xmlns:a16="http://schemas.microsoft.com/office/drawing/2014/main" id="{EE9DBA13-F2A9-4F2C-B1CC-DB239E6FB376}"/>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111998F3-27AB-4B72-884F-92E8D520D7CB}"/>
              </a:ext>
            </a:extLst>
          </p:cNvPr>
          <p:cNvSpPr>
            <a:spLocks noGrp="1"/>
          </p:cNvSpPr>
          <p:nvPr>
            <p:ph type="sldNum" sz="quarter" idx="4"/>
          </p:nvPr>
        </p:nvSpPr>
        <p:spPr/>
        <p:txBody>
          <a:bodyPr/>
          <a:lstStyle/>
          <a:p>
            <a:r>
              <a:rPr lang="en-US"/>
              <a:t>Slide no. </a:t>
            </a:r>
            <a:fld id="{7240F3D1-AE27-48C7-9FC9-EF8542F23A88}" type="slidenum">
              <a:rPr lang="en-US" smtClean="0"/>
              <a:pPr/>
              <a:t>80</a:t>
            </a:fld>
            <a:endParaRPr lang="en-US" dirty="0"/>
          </a:p>
        </p:txBody>
      </p:sp>
      <p:sp>
        <p:nvSpPr>
          <p:cNvPr id="5" name="Rectangle 4">
            <a:extLst>
              <a:ext uri="{FF2B5EF4-FFF2-40B4-BE49-F238E27FC236}">
                <a16:creationId xmlns:a16="http://schemas.microsoft.com/office/drawing/2014/main" id="{48F39A9A-173B-41FD-B10D-80ACCA9F30C5}"/>
              </a:ext>
            </a:extLst>
          </p:cNvPr>
          <p:cNvSpPr/>
          <p:nvPr/>
        </p:nvSpPr>
        <p:spPr>
          <a:xfrm>
            <a:off x="93216" y="1000337"/>
            <a:ext cx="8890986" cy="3046988"/>
          </a:xfrm>
          <a:prstGeom prst="rect">
            <a:avLst/>
          </a:prstGeom>
        </p:spPr>
        <p:txBody>
          <a:bodyPr wrap="square">
            <a:spAutoFit/>
          </a:bodyPr>
          <a:lstStyle/>
          <a:p>
            <a:pPr marL="285750" indent="-285750">
              <a:buFont typeface="Arial" panose="020B0604020202020204" pitchFamily="34" charset="0"/>
              <a:buChar char="•"/>
            </a:pPr>
            <a:r>
              <a:rPr lang="en-US" sz="1600" dirty="0"/>
              <a:t>How close is the predictive model is to the training data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Generally algorithm has high bias which help them to learn fast and easy to understand but are less flexible. That looses it ability to predict complex problem, so it fails to explain the algorithm bias.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This results in underfitting of our model.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highlight>
                  <a:srgbClr val="FFFF00"/>
                </a:highlight>
              </a:rPr>
              <a:t>Low Bias</a:t>
            </a:r>
            <a:r>
              <a:rPr lang="en-US" sz="1600" dirty="0"/>
              <a:t>: Suggests less assumptions about the form of the target function.</a:t>
            </a:r>
          </a:p>
          <a:p>
            <a:pPr marL="742950" lvl="1" indent="-285750">
              <a:buFont typeface="Arial" panose="020B0604020202020204" pitchFamily="34" charset="0"/>
              <a:buChar char="•"/>
            </a:pPr>
            <a:r>
              <a:rPr lang="en-US" sz="1600" dirty="0"/>
              <a:t>Examples : Decision Trees, k-Nearest Neighbors and Support Vector Machines.</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highlight>
                  <a:srgbClr val="FFFF00"/>
                </a:highlight>
              </a:rPr>
              <a:t>High-Bias</a:t>
            </a:r>
            <a:r>
              <a:rPr lang="en-US" sz="1600" dirty="0"/>
              <a:t>: Suggests more assumptions about the form of the target function.</a:t>
            </a:r>
          </a:p>
          <a:p>
            <a:pPr marL="742950" lvl="1" indent="-285750">
              <a:buFont typeface="Arial" panose="020B0604020202020204" pitchFamily="34" charset="0"/>
              <a:buChar char="•"/>
            </a:pPr>
            <a:r>
              <a:rPr lang="en-US" sz="1600" dirty="0"/>
              <a:t>Examples : Linear Regression, Linear Discriminant Analysis and Logistic Regression.</a:t>
            </a:r>
          </a:p>
        </p:txBody>
      </p:sp>
    </p:spTree>
    <p:extLst>
      <p:ext uri="{BB962C8B-B14F-4D97-AF65-F5344CB8AC3E}">
        <p14:creationId xmlns:p14="http://schemas.microsoft.com/office/powerpoint/2010/main" val="3697661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0FAFD-2770-4EF7-B05D-6A003916F762}"/>
              </a:ext>
            </a:extLst>
          </p:cNvPr>
          <p:cNvSpPr>
            <a:spLocks noGrp="1"/>
          </p:cNvSpPr>
          <p:nvPr>
            <p:ph type="title"/>
          </p:nvPr>
        </p:nvSpPr>
        <p:spPr/>
        <p:txBody>
          <a:bodyPr>
            <a:normAutofit/>
          </a:bodyPr>
          <a:lstStyle/>
          <a:p>
            <a:r>
              <a:rPr lang="en-US" dirty="0"/>
              <a:t>bias and variance - Variance </a:t>
            </a:r>
          </a:p>
        </p:txBody>
      </p:sp>
      <p:sp>
        <p:nvSpPr>
          <p:cNvPr id="3" name="Date Placeholder 2">
            <a:extLst>
              <a:ext uri="{FF2B5EF4-FFF2-40B4-BE49-F238E27FC236}">
                <a16:creationId xmlns:a16="http://schemas.microsoft.com/office/drawing/2014/main" id="{EE9DBA13-F2A9-4F2C-B1CC-DB239E6FB376}"/>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111998F3-27AB-4B72-884F-92E8D520D7CB}"/>
              </a:ext>
            </a:extLst>
          </p:cNvPr>
          <p:cNvSpPr>
            <a:spLocks noGrp="1"/>
          </p:cNvSpPr>
          <p:nvPr>
            <p:ph type="sldNum" sz="quarter" idx="4"/>
          </p:nvPr>
        </p:nvSpPr>
        <p:spPr/>
        <p:txBody>
          <a:bodyPr/>
          <a:lstStyle/>
          <a:p>
            <a:r>
              <a:rPr lang="en-US"/>
              <a:t>Slide no. </a:t>
            </a:r>
            <a:fld id="{7240F3D1-AE27-48C7-9FC9-EF8542F23A88}" type="slidenum">
              <a:rPr lang="en-US" smtClean="0"/>
              <a:pPr/>
              <a:t>81</a:t>
            </a:fld>
            <a:endParaRPr lang="en-US" dirty="0"/>
          </a:p>
        </p:txBody>
      </p:sp>
      <p:sp>
        <p:nvSpPr>
          <p:cNvPr id="5" name="Rectangle 4">
            <a:extLst>
              <a:ext uri="{FF2B5EF4-FFF2-40B4-BE49-F238E27FC236}">
                <a16:creationId xmlns:a16="http://schemas.microsoft.com/office/drawing/2014/main" id="{48F39A9A-173B-41FD-B10D-80ACCA9F30C5}"/>
              </a:ext>
            </a:extLst>
          </p:cNvPr>
          <p:cNvSpPr/>
          <p:nvPr/>
        </p:nvSpPr>
        <p:spPr>
          <a:xfrm>
            <a:off x="0" y="955949"/>
            <a:ext cx="9037468" cy="3293209"/>
          </a:xfrm>
          <a:prstGeom prst="rect">
            <a:avLst/>
          </a:prstGeom>
        </p:spPr>
        <p:txBody>
          <a:bodyPr wrap="square">
            <a:spAutoFit/>
          </a:bodyPr>
          <a:lstStyle/>
          <a:p>
            <a:pPr marL="285750" indent="-285750">
              <a:buFont typeface="Arial" panose="020B0604020202020204" pitchFamily="34" charset="0"/>
              <a:buChar char="•"/>
            </a:pPr>
            <a:r>
              <a:rPr lang="en-US" sz="1600" dirty="0"/>
              <a:t>Variance is the amount that the estimate of the target function will change if different training data was used.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Machine learning algorithms that have a high variance are strongly influenced by the specifics of the training data.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highlight>
                  <a:srgbClr val="FFFF00"/>
                </a:highlight>
              </a:rPr>
              <a:t>Low Variance</a:t>
            </a:r>
            <a:r>
              <a:rPr lang="en-US" sz="1600" dirty="0"/>
              <a:t>: Suggests small changes to the estimate of the target function with changes to the training dataset.</a:t>
            </a:r>
          </a:p>
          <a:p>
            <a:pPr marL="742950" lvl="1" indent="-285750">
              <a:buFont typeface="Arial" panose="020B0604020202020204" pitchFamily="34" charset="0"/>
              <a:buChar char="•"/>
            </a:pPr>
            <a:r>
              <a:rPr lang="en-US" sz="1600" dirty="0"/>
              <a:t>Examples : Linear Regression, Linear Discriminant Analysis and Logistic Regression.</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highlight>
                  <a:srgbClr val="FFFF00"/>
                </a:highlight>
              </a:rPr>
              <a:t>High Variance</a:t>
            </a:r>
            <a:r>
              <a:rPr lang="en-US" sz="1600" dirty="0"/>
              <a:t>: Suggests large changes to the estimate of the target function with changes to the training dataset.</a:t>
            </a:r>
          </a:p>
          <a:p>
            <a:pPr marL="742950" lvl="1" indent="-285750">
              <a:buFont typeface="Arial" panose="020B0604020202020204" pitchFamily="34" charset="0"/>
              <a:buChar char="•"/>
            </a:pPr>
            <a:r>
              <a:rPr lang="en-US" sz="1600" dirty="0"/>
              <a:t>Examples : Decision Trees, k-Nearest Neighbors and Support Vector Machines.</a:t>
            </a:r>
          </a:p>
        </p:txBody>
      </p:sp>
    </p:spTree>
    <p:extLst>
      <p:ext uri="{BB962C8B-B14F-4D97-AF65-F5344CB8AC3E}">
        <p14:creationId xmlns:p14="http://schemas.microsoft.com/office/powerpoint/2010/main" val="489233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698B-5F40-4650-A742-FDB34C1B457D}"/>
              </a:ext>
            </a:extLst>
          </p:cNvPr>
          <p:cNvSpPr>
            <a:spLocks noGrp="1"/>
          </p:cNvSpPr>
          <p:nvPr>
            <p:ph type="title"/>
          </p:nvPr>
        </p:nvSpPr>
        <p:spPr/>
        <p:txBody>
          <a:bodyPr/>
          <a:lstStyle/>
          <a:p>
            <a:r>
              <a:rPr lang="en-US" dirty="0"/>
              <a:t>Bias-Variance Trade-Off</a:t>
            </a:r>
          </a:p>
        </p:txBody>
      </p:sp>
      <p:sp>
        <p:nvSpPr>
          <p:cNvPr id="3" name="Date Placeholder 2">
            <a:extLst>
              <a:ext uri="{FF2B5EF4-FFF2-40B4-BE49-F238E27FC236}">
                <a16:creationId xmlns:a16="http://schemas.microsoft.com/office/drawing/2014/main" id="{8F2EAC72-0D00-4226-A9E3-DC7D00339700}"/>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EA8ADFE8-C46D-4FAE-AEC5-E543413AF956}"/>
              </a:ext>
            </a:extLst>
          </p:cNvPr>
          <p:cNvSpPr>
            <a:spLocks noGrp="1"/>
          </p:cNvSpPr>
          <p:nvPr>
            <p:ph type="sldNum" sz="quarter" idx="4"/>
          </p:nvPr>
        </p:nvSpPr>
        <p:spPr/>
        <p:txBody>
          <a:bodyPr/>
          <a:lstStyle/>
          <a:p>
            <a:r>
              <a:rPr lang="en-US"/>
              <a:t>Slide no. </a:t>
            </a:r>
            <a:fld id="{7240F3D1-AE27-48C7-9FC9-EF8542F23A88}" type="slidenum">
              <a:rPr lang="en-US" smtClean="0"/>
              <a:pPr/>
              <a:t>82</a:t>
            </a:fld>
            <a:endParaRPr lang="en-US" dirty="0"/>
          </a:p>
        </p:txBody>
      </p:sp>
      <p:sp>
        <p:nvSpPr>
          <p:cNvPr id="5" name="Rectangle 4">
            <a:extLst>
              <a:ext uri="{FF2B5EF4-FFF2-40B4-BE49-F238E27FC236}">
                <a16:creationId xmlns:a16="http://schemas.microsoft.com/office/drawing/2014/main" id="{0B79B285-BC5D-4090-A7BB-552768ECA193}"/>
              </a:ext>
            </a:extLst>
          </p:cNvPr>
          <p:cNvSpPr/>
          <p:nvPr/>
        </p:nvSpPr>
        <p:spPr>
          <a:xfrm>
            <a:off x="93215" y="891540"/>
            <a:ext cx="8926497" cy="3970318"/>
          </a:xfrm>
          <a:prstGeom prst="rect">
            <a:avLst/>
          </a:prstGeom>
        </p:spPr>
        <p:txBody>
          <a:bodyPr wrap="square">
            <a:spAutoFit/>
          </a:bodyPr>
          <a:lstStyle/>
          <a:p>
            <a:r>
              <a:rPr lang="en-US" dirty="0"/>
              <a:t>Below are two examples of configuring the bias-variance trade-off for specific algorithms:</a:t>
            </a:r>
          </a:p>
          <a:p>
            <a:endParaRPr lang="en-US" dirty="0"/>
          </a:p>
          <a:p>
            <a:pPr marL="285750" indent="-285750">
              <a:buFont typeface="Arial" panose="020B0604020202020204" pitchFamily="34" charset="0"/>
              <a:buChar char="•"/>
            </a:pPr>
            <a:r>
              <a:rPr lang="en-US" dirty="0"/>
              <a:t>The </a:t>
            </a:r>
            <a:r>
              <a:rPr lang="en-US" dirty="0">
                <a:solidFill>
                  <a:srgbClr val="0070C0"/>
                </a:solidFill>
              </a:rPr>
              <a:t>k-nearest neighbors </a:t>
            </a:r>
            <a:r>
              <a:rPr lang="en-US" dirty="0"/>
              <a:t>algorithm </a:t>
            </a:r>
            <a:r>
              <a:rPr lang="en-US" dirty="0">
                <a:highlight>
                  <a:srgbClr val="FFFF00"/>
                </a:highlight>
              </a:rPr>
              <a:t>has low bias and high variance</a:t>
            </a:r>
            <a:r>
              <a:rPr lang="en-US" dirty="0"/>
              <a:t>, but the trade-off can be changed by increasing the value of k which increases the number of neighbors that contribute to the prediction and in turn increases the bias of the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dirty="0">
                <a:solidFill>
                  <a:srgbClr val="0070C0"/>
                </a:solidFill>
              </a:rPr>
              <a:t>support vector machine </a:t>
            </a:r>
            <a:r>
              <a:rPr lang="en-US" dirty="0"/>
              <a:t>algorithm has </a:t>
            </a:r>
            <a:r>
              <a:rPr lang="en-US" dirty="0">
                <a:highlight>
                  <a:srgbClr val="FFFF00"/>
                </a:highlight>
              </a:rPr>
              <a:t>low bias and high variance</a:t>
            </a:r>
            <a:r>
              <a:rPr lang="en-US" dirty="0"/>
              <a:t>, but the trade-off can be changed by increasing the C parameter that influences the number of violations of the margin allowed in the training data which increases the bias but decreases the variance.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no escaping the relationship between bias and variance in machine learning.</a:t>
            </a:r>
          </a:p>
          <a:p>
            <a:pPr lvl="1"/>
            <a:endParaRPr lang="en-US" dirty="0"/>
          </a:p>
          <a:p>
            <a:pPr lvl="1"/>
            <a:r>
              <a:rPr lang="en-US" dirty="0"/>
              <a:t>Increasing the bias will decrease the variance.</a:t>
            </a:r>
          </a:p>
          <a:p>
            <a:pPr lvl="1"/>
            <a:r>
              <a:rPr lang="en-US" dirty="0"/>
              <a:t>Increasing the variance will decrease the bias.</a:t>
            </a:r>
          </a:p>
        </p:txBody>
      </p:sp>
    </p:spTree>
    <p:extLst>
      <p:ext uri="{BB962C8B-B14F-4D97-AF65-F5344CB8AC3E}">
        <p14:creationId xmlns:p14="http://schemas.microsoft.com/office/powerpoint/2010/main" val="7119329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D074-3F07-465B-AE10-7CF198345E38}"/>
              </a:ext>
            </a:extLst>
          </p:cNvPr>
          <p:cNvSpPr>
            <a:spLocks noGrp="1"/>
          </p:cNvSpPr>
          <p:nvPr>
            <p:ph type="title"/>
          </p:nvPr>
        </p:nvSpPr>
        <p:spPr/>
        <p:txBody>
          <a:bodyPr/>
          <a:lstStyle/>
          <a:p>
            <a:r>
              <a:rPr lang="en-US" dirty="0"/>
              <a:t>Model persistence</a:t>
            </a:r>
          </a:p>
        </p:txBody>
      </p:sp>
      <p:sp>
        <p:nvSpPr>
          <p:cNvPr id="3" name="Date Placeholder 2">
            <a:extLst>
              <a:ext uri="{FF2B5EF4-FFF2-40B4-BE49-F238E27FC236}">
                <a16:creationId xmlns:a16="http://schemas.microsoft.com/office/drawing/2014/main" id="{4E412BEA-8CC3-4679-A7FF-4E95DD26E7A9}"/>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2FBFF432-66FC-4500-A194-DC2D6909E0BE}"/>
              </a:ext>
            </a:extLst>
          </p:cNvPr>
          <p:cNvSpPr>
            <a:spLocks noGrp="1"/>
          </p:cNvSpPr>
          <p:nvPr>
            <p:ph type="sldNum" sz="quarter" idx="4"/>
          </p:nvPr>
        </p:nvSpPr>
        <p:spPr/>
        <p:txBody>
          <a:bodyPr/>
          <a:lstStyle/>
          <a:p>
            <a:r>
              <a:rPr lang="en-US"/>
              <a:t>Slide no. </a:t>
            </a:r>
            <a:fld id="{7240F3D1-AE27-48C7-9FC9-EF8542F23A88}" type="slidenum">
              <a:rPr lang="en-US" smtClean="0"/>
              <a:pPr/>
              <a:t>83</a:t>
            </a:fld>
            <a:endParaRPr lang="en-US" dirty="0"/>
          </a:p>
        </p:txBody>
      </p:sp>
      <p:sp>
        <p:nvSpPr>
          <p:cNvPr id="6" name="Rectangle 5">
            <a:extLst>
              <a:ext uri="{FF2B5EF4-FFF2-40B4-BE49-F238E27FC236}">
                <a16:creationId xmlns:a16="http://schemas.microsoft.com/office/drawing/2014/main" id="{94F675B9-EB5F-4FF1-9153-268906CFC719}"/>
              </a:ext>
            </a:extLst>
          </p:cNvPr>
          <p:cNvSpPr/>
          <p:nvPr/>
        </p:nvSpPr>
        <p:spPr>
          <a:xfrm>
            <a:off x="34871" y="891540"/>
            <a:ext cx="9074258" cy="2554545"/>
          </a:xfrm>
          <a:prstGeom prst="rect">
            <a:avLst/>
          </a:prstGeom>
        </p:spPr>
        <p:txBody>
          <a:bodyPr wrap="square">
            <a:spAutoFit/>
          </a:bodyPr>
          <a:lstStyle/>
          <a:p>
            <a:r>
              <a:rPr lang="en-US" sz="1600" dirty="0"/>
              <a:t>let’s look at how </a:t>
            </a:r>
            <a:r>
              <a:rPr lang="en-US" sz="1600" dirty="0">
                <a:solidFill>
                  <a:srgbClr val="0070C0"/>
                </a:solidFill>
              </a:rPr>
              <a:t>Wikipedia</a:t>
            </a:r>
            <a:r>
              <a:rPr lang="en-US" sz="1600" dirty="0"/>
              <a:t> defines a pickle</a:t>
            </a:r>
          </a:p>
          <a:p>
            <a:endParaRPr lang="en-US" sz="1600" dirty="0"/>
          </a:p>
          <a:p>
            <a:r>
              <a:rPr lang="en-US" sz="1600" dirty="0"/>
              <a:t>“Pickling is the process of preserving or expanding the lifespan of food by either anaerobic fermentation in brine or immersion in vinegar. The resulting food is called a pickle.”</a:t>
            </a:r>
          </a:p>
          <a:p>
            <a:endParaRPr lang="en-US" sz="1600" dirty="0"/>
          </a:p>
          <a:p>
            <a:pPr marL="285750" indent="-285750">
              <a:buFont typeface="Arial" panose="020B0604020202020204" pitchFamily="34" charset="0"/>
              <a:buChar char="•"/>
            </a:pPr>
            <a:r>
              <a:rPr lang="en-US" sz="1600" dirty="0">
                <a:solidFill>
                  <a:srgbClr val="0070C0"/>
                </a:solidFill>
              </a:rPr>
              <a:t>Python pickling </a:t>
            </a:r>
            <a:r>
              <a:rPr lang="en-US" sz="1600" dirty="0"/>
              <a:t>is the same process </a:t>
            </a:r>
            <a:r>
              <a:rPr lang="en-US" sz="1600" dirty="0">
                <a:highlight>
                  <a:srgbClr val="FFFF00"/>
                </a:highlight>
              </a:rPr>
              <a:t>without</a:t>
            </a:r>
            <a:r>
              <a:rPr lang="en-US" sz="1600" dirty="0"/>
              <a:t> brine or vinegar, </a:t>
            </a:r>
          </a:p>
          <a:p>
            <a:pPr marL="285750" indent="-285750">
              <a:buFont typeface="Arial" panose="020B0604020202020204" pitchFamily="34" charset="0"/>
              <a:buChar char="•"/>
            </a:pPr>
            <a:r>
              <a:rPr lang="en-US" sz="1600" dirty="0"/>
              <a:t>pickle your model for longer usage without the need for retrain the models.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a “Pickling” process a Python object is converted into a </a:t>
            </a:r>
            <a:r>
              <a:rPr lang="en-US" sz="1600" dirty="0">
                <a:highlight>
                  <a:srgbClr val="FFFF00"/>
                </a:highlight>
              </a:rPr>
              <a:t>byte stream</a:t>
            </a:r>
            <a:r>
              <a:rPr lang="en-US" sz="1600" dirty="0"/>
              <a:t>. </a:t>
            </a:r>
          </a:p>
          <a:p>
            <a:pPr marL="285750" indent="-285750">
              <a:buFont typeface="Arial" panose="020B0604020202020204" pitchFamily="34" charset="0"/>
              <a:buChar char="•"/>
            </a:pPr>
            <a:r>
              <a:rPr lang="en-US" sz="1600" dirty="0"/>
              <a:t>In an “Unpickling” process a byte stream is converted back into Python object.</a:t>
            </a:r>
          </a:p>
        </p:txBody>
      </p:sp>
    </p:spTree>
    <p:extLst>
      <p:ext uri="{BB962C8B-B14F-4D97-AF65-F5344CB8AC3E}">
        <p14:creationId xmlns:p14="http://schemas.microsoft.com/office/powerpoint/2010/main" val="18932097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52A1-2429-4759-861F-CA98640FDCDE}"/>
              </a:ext>
            </a:extLst>
          </p:cNvPr>
          <p:cNvSpPr>
            <a:spLocks noGrp="1"/>
          </p:cNvSpPr>
          <p:nvPr>
            <p:ph type="title"/>
          </p:nvPr>
        </p:nvSpPr>
        <p:spPr/>
        <p:txBody>
          <a:bodyPr/>
          <a:lstStyle/>
          <a:p>
            <a:r>
              <a:rPr lang="en-US" dirty="0"/>
              <a:t>SERIALIZATION</a:t>
            </a:r>
          </a:p>
        </p:txBody>
      </p:sp>
      <p:sp>
        <p:nvSpPr>
          <p:cNvPr id="3" name="Date Placeholder 2">
            <a:extLst>
              <a:ext uri="{FF2B5EF4-FFF2-40B4-BE49-F238E27FC236}">
                <a16:creationId xmlns:a16="http://schemas.microsoft.com/office/drawing/2014/main" id="{04CDFB47-4706-43DA-953D-60CB1463BE44}"/>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C1D17384-F212-442B-802B-2AEDF4D17E05}"/>
              </a:ext>
            </a:extLst>
          </p:cNvPr>
          <p:cNvSpPr>
            <a:spLocks noGrp="1"/>
          </p:cNvSpPr>
          <p:nvPr>
            <p:ph type="sldNum" sz="quarter" idx="4"/>
          </p:nvPr>
        </p:nvSpPr>
        <p:spPr/>
        <p:txBody>
          <a:bodyPr/>
          <a:lstStyle/>
          <a:p>
            <a:r>
              <a:rPr lang="en-US"/>
              <a:t>Slide no. </a:t>
            </a:r>
            <a:fld id="{7240F3D1-AE27-48C7-9FC9-EF8542F23A88}" type="slidenum">
              <a:rPr lang="en-US" smtClean="0"/>
              <a:pPr/>
              <a:t>84</a:t>
            </a:fld>
            <a:endParaRPr lang="en-US" dirty="0"/>
          </a:p>
        </p:txBody>
      </p:sp>
      <p:pic>
        <p:nvPicPr>
          <p:cNvPr id="5" name="Picture 4">
            <a:extLst>
              <a:ext uri="{FF2B5EF4-FFF2-40B4-BE49-F238E27FC236}">
                <a16:creationId xmlns:a16="http://schemas.microsoft.com/office/drawing/2014/main" id="{02EFEC3D-252B-4176-9B63-15E3C6AA4D1A}"/>
              </a:ext>
            </a:extLst>
          </p:cNvPr>
          <p:cNvPicPr>
            <a:picLocks noChangeAspect="1"/>
          </p:cNvPicPr>
          <p:nvPr/>
        </p:nvPicPr>
        <p:blipFill>
          <a:blip r:embed="rId2"/>
          <a:stretch>
            <a:fillRect/>
          </a:stretch>
        </p:blipFill>
        <p:spPr>
          <a:xfrm>
            <a:off x="0" y="944587"/>
            <a:ext cx="9144000" cy="3254326"/>
          </a:xfrm>
          <a:prstGeom prst="rect">
            <a:avLst/>
          </a:prstGeom>
        </p:spPr>
      </p:pic>
    </p:spTree>
    <p:extLst>
      <p:ext uri="{BB962C8B-B14F-4D97-AF65-F5344CB8AC3E}">
        <p14:creationId xmlns:p14="http://schemas.microsoft.com/office/powerpoint/2010/main" val="16307693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C076-5258-4B59-A498-87E1FF041DB7}"/>
              </a:ext>
            </a:extLst>
          </p:cNvPr>
          <p:cNvSpPr>
            <a:spLocks noGrp="1"/>
          </p:cNvSpPr>
          <p:nvPr>
            <p:ph type="title"/>
          </p:nvPr>
        </p:nvSpPr>
        <p:spPr/>
        <p:txBody>
          <a:bodyPr/>
          <a:lstStyle/>
          <a:p>
            <a:r>
              <a:rPr lang="en-US" dirty="0"/>
              <a:t>methods</a:t>
            </a:r>
          </a:p>
        </p:txBody>
      </p:sp>
      <p:sp>
        <p:nvSpPr>
          <p:cNvPr id="3" name="Date Placeholder 2">
            <a:extLst>
              <a:ext uri="{FF2B5EF4-FFF2-40B4-BE49-F238E27FC236}">
                <a16:creationId xmlns:a16="http://schemas.microsoft.com/office/drawing/2014/main" id="{E74BEA3E-A976-43DC-8531-6FD2A162A31F}"/>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884C3540-59BF-451F-8E07-78A81E488B3D}"/>
              </a:ext>
            </a:extLst>
          </p:cNvPr>
          <p:cNvSpPr>
            <a:spLocks noGrp="1"/>
          </p:cNvSpPr>
          <p:nvPr>
            <p:ph type="sldNum" sz="quarter" idx="4"/>
          </p:nvPr>
        </p:nvSpPr>
        <p:spPr/>
        <p:txBody>
          <a:bodyPr/>
          <a:lstStyle/>
          <a:p>
            <a:r>
              <a:rPr lang="en-US"/>
              <a:t>Slide no. </a:t>
            </a:r>
            <a:fld id="{7240F3D1-AE27-48C7-9FC9-EF8542F23A88}" type="slidenum">
              <a:rPr lang="en-US" smtClean="0"/>
              <a:pPr/>
              <a:t>85</a:t>
            </a:fld>
            <a:endParaRPr lang="en-US" dirty="0"/>
          </a:p>
        </p:txBody>
      </p:sp>
      <p:sp>
        <p:nvSpPr>
          <p:cNvPr id="5" name="Rectangle 4">
            <a:extLst>
              <a:ext uri="{FF2B5EF4-FFF2-40B4-BE49-F238E27FC236}">
                <a16:creationId xmlns:a16="http://schemas.microsoft.com/office/drawing/2014/main" id="{53785D92-AEF9-44A6-A3F4-103E96B12336}"/>
              </a:ext>
            </a:extLst>
          </p:cNvPr>
          <p:cNvSpPr/>
          <p:nvPr/>
        </p:nvSpPr>
        <p:spPr>
          <a:xfrm>
            <a:off x="123914" y="891540"/>
            <a:ext cx="8866262" cy="1754326"/>
          </a:xfrm>
          <a:prstGeom prst="rect">
            <a:avLst/>
          </a:prstGeom>
        </p:spPr>
        <p:txBody>
          <a:bodyPr wrap="square">
            <a:spAutoFit/>
          </a:bodyPr>
          <a:lstStyle/>
          <a:p>
            <a:r>
              <a:rPr lang="en-US" dirty="0"/>
              <a:t>There are a number of application-dependent methods for serializing data in Python,</a:t>
            </a:r>
          </a:p>
          <a:p>
            <a:r>
              <a:rPr lang="en-US" dirty="0"/>
              <a:t>but the two </a:t>
            </a:r>
            <a:r>
              <a:rPr lang="en-US" dirty="0">
                <a:highlight>
                  <a:srgbClr val="FFFF00"/>
                </a:highlight>
              </a:rPr>
              <a:t>most common </a:t>
            </a:r>
            <a:r>
              <a:rPr lang="en-US" dirty="0"/>
              <a:t>(and probably the only ones you’ll need) are:</a:t>
            </a:r>
          </a:p>
          <a:p>
            <a:endParaRPr lang="en-US" dirty="0"/>
          </a:p>
          <a:p>
            <a:r>
              <a:rPr lang="en-US" dirty="0"/>
              <a:t>• </a:t>
            </a:r>
            <a:r>
              <a:rPr lang="en-US" dirty="0">
                <a:solidFill>
                  <a:srgbClr val="0070C0"/>
                </a:solidFill>
              </a:rPr>
              <a:t>pickle</a:t>
            </a:r>
            <a:r>
              <a:rPr lang="en-US" dirty="0"/>
              <a:t> and </a:t>
            </a:r>
            <a:r>
              <a:rPr lang="en-US" dirty="0" err="1">
                <a:solidFill>
                  <a:srgbClr val="0070C0"/>
                </a:solidFill>
              </a:rPr>
              <a:t>cpickle</a:t>
            </a:r>
            <a:endParaRPr lang="en-US" dirty="0">
              <a:solidFill>
                <a:srgbClr val="0070C0"/>
              </a:solidFill>
            </a:endParaRPr>
          </a:p>
          <a:p>
            <a:endParaRPr lang="en-US" dirty="0">
              <a:solidFill>
                <a:srgbClr val="0070C0"/>
              </a:solidFill>
            </a:endParaRPr>
          </a:p>
          <a:p>
            <a:r>
              <a:rPr lang="en-US" dirty="0"/>
              <a:t>• </a:t>
            </a:r>
            <a:r>
              <a:rPr lang="en-US" dirty="0">
                <a:solidFill>
                  <a:srgbClr val="0070C0"/>
                </a:solidFill>
              </a:rPr>
              <a:t>json</a:t>
            </a:r>
          </a:p>
        </p:txBody>
      </p:sp>
    </p:spTree>
    <p:extLst>
      <p:ext uri="{BB962C8B-B14F-4D97-AF65-F5344CB8AC3E}">
        <p14:creationId xmlns:p14="http://schemas.microsoft.com/office/powerpoint/2010/main" val="3703748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14FC-4B46-4573-93B6-246BF13039D9}"/>
              </a:ext>
            </a:extLst>
          </p:cNvPr>
          <p:cNvSpPr>
            <a:spLocks noGrp="1"/>
          </p:cNvSpPr>
          <p:nvPr>
            <p:ph type="title"/>
          </p:nvPr>
        </p:nvSpPr>
        <p:spPr/>
        <p:txBody>
          <a:bodyPr/>
          <a:lstStyle/>
          <a:p>
            <a:r>
              <a:rPr lang="en-US" dirty="0"/>
              <a:t>pickle</a:t>
            </a:r>
          </a:p>
        </p:txBody>
      </p:sp>
      <p:sp>
        <p:nvSpPr>
          <p:cNvPr id="3" name="Date Placeholder 2">
            <a:extLst>
              <a:ext uri="{FF2B5EF4-FFF2-40B4-BE49-F238E27FC236}">
                <a16:creationId xmlns:a16="http://schemas.microsoft.com/office/drawing/2014/main" id="{327682CA-66B7-41DE-9168-356EE9D8EFCD}"/>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6B8F248B-FB93-4D2C-8E09-997A1D3CEDED}"/>
              </a:ext>
            </a:extLst>
          </p:cNvPr>
          <p:cNvSpPr>
            <a:spLocks noGrp="1"/>
          </p:cNvSpPr>
          <p:nvPr>
            <p:ph type="sldNum" sz="quarter" idx="4"/>
          </p:nvPr>
        </p:nvSpPr>
        <p:spPr/>
        <p:txBody>
          <a:bodyPr/>
          <a:lstStyle/>
          <a:p>
            <a:r>
              <a:rPr lang="en-US"/>
              <a:t>Slide no. </a:t>
            </a:r>
            <a:fld id="{7240F3D1-AE27-48C7-9FC9-EF8542F23A88}" type="slidenum">
              <a:rPr lang="en-US" smtClean="0"/>
              <a:pPr/>
              <a:t>86</a:t>
            </a:fld>
            <a:endParaRPr lang="en-US" dirty="0"/>
          </a:p>
        </p:txBody>
      </p:sp>
      <p:sp>
        <p:nvSpPr>
          <p:cNvPr id="5" name="Rectangle 4">
            <a:extLst>
              <a:ext uri="{FF2B5EF4-FFF2-40B4-BE49-F238E27FC236}">
                <a16:creationId xmlns:a16="http://schemas.microsoft.com/office/drawing/2014/main" id="{4C8FD83D-B999-48DC-B8AF-50F0BC389F02}"/>
              </a:ext>
            </a:extLst>
          </p:cNvPr>
          <p:cNvSpPr/>
          <p:nvPr/>
        </p:nvSpPr>
        <p:spPr>
          <a:xfrm>
            <a:off x="113231" y="891540"/>
            <a:ext cx="8917537" cy="3785652"/>
          </a:xfrm>
          <a:prstGeom prst="rect">
            <a:avLst/>
          </a:prstGeom>
        </p:spPr>
        <p:txBody>
          <a:bodyPr wrap="square">
            <a:spAutoFit/>
          </a:bodyPr>
          <a:lstStyle/>
          <a:p>
            <a:pPr marL="285750" indent="-285750">
              <a:buFont typeface="Arial" panose="020B0604020202020204" pitchFamily="34" charset="0"/>
              <a:buChar char="•"/>
            </a:pPr>
            <a:r>
              <a:rPr lang="en-US" sz="1600" dirty="0"/>
              <a:t>the main mechanism provided by Python for </a:t>
            </a:r>
            <a:r>
              <a:rPr lang="en-US" sz="1600" dirty="0">
                <a:solidFill>
                  <a:srgbClr val="0070C0"/>
                </a:solidFill>
              </a:rPr>
              <a:t>serializing</a:t>
            </a:r>
            <a:r>
              <a:rPr lang="en-US" sz="1600" dirty="0"/>
              <a:t> python objects. </a:t>
            </a:r>
          </a:p>
          <a:p>
            <a:endParaRPr lang="en-US" sz="1600" dirty="0"/>
          </a:p>
          <a:p>
            <a:pPr marL="285750" indent="-285750">
              <a:buFont typeface="Arial" panose="020B0604020202020204" pitchFamily="34" charset="0"/>
              <a:buChar char="•"/>
            </a:pPr>
            <a:r>
              <a:rPr lang="en-US" sz="1600" dirty="0"/>
              <a:t>turns a </a:t>
            </a:r>
            <a:r>
              <a:rPr lang="en-US" sz="1600" dirty="0">
                <a:solidFill>
                  <a:srgbClr val="0070C0"/>
                </a:solidFill>
              </a:rPr>
              <a:t>Python structure </a:t>
            </a:r>
            <a:r>
              <a:rPr lang="en-US" sz="1600" dirty="0"/>
              <a:t>into a </a:t>
            </a:r>
            <a:r>
              <a:rPr lang="en-US" sz="1600" dirty="0" err="1">
                <a:solidFill>
                  <a:srgbClr val="0070C0"/>
                </a:solidFill>
              </a:rPr>
              <a:t>bytestream</a:t>
            </a:r>
            <a:r>
              <a:rPr lang="en-US" sz="1600" dirty="0"/>
              <a:t> representation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Ease of sending across  or storing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0070C0"/>
                </a:solidFill>
              </a:rPr>
              <a:t>pickle</a:t>
            </a:r>
            <a:r>
              <a:rPr lang="en-US" sz="1600" dirty="0"/>
              <a:t> can be used to reconstruct the original object.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can serialize:</a:t>
            </a:r>
          </a:p>
          <a:p>
            <a:endParaRPr lang="en-US" sz="1600" dirty="0"/>
          </a:p>
          <a:p>
            <a:pPr lvl="1"/>
            <a:r>
              <a:rPr lang="en-US" sz="1600" dirty="0"/>
              <a:t>• All of Python’s native datatypes: floating point numbers, Booleans, integers, etc.</a:t>
            </a:r>
          </a:p>
          <a:p>
            <a:pPr lvl="1"/>
            <a:r>
              <a:rPr lang="en-US" sz="1600" dirty="0"/>
              <a:t>• Lists, tuples, dictionaries, and sets containing any combination of native datatypes.</a:t>
            </a:r>
          </a:p>
          <a:p>
            <a:pPr lvl="1"/>
            <a:r>
              <a:rPr lang="en-US" sz="1600" dirty="0"/>
              <a:t>• Lists, tuples, dictionaries, and sets containing any combination of lists, tuples, dictionaries, and sets (and so on…).</a:t>
            </a:r>
          </a:p>
          <a:p>
            <a:pPr lvl="1"/>
            <a:r>
              <a:rPr lang="en-US" sz="1600" dirty="0"/>
              <a:t>• Functions, classes, and instances of classes.</a:t>
            </a:r>
          </a:p>
        </p:txBody>
      </p:sp>
    </p:spTree>
    <p:extLst>
      <p:ext uri="{BB962C8B-B14F-4D97-AF65-F5344CB8AC3E}">
        <p14:creationId xmlns:p14="http://schemas.microsoft.com/office/powerpoint/2010/main" val="12467058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4DBBD-5E0E-4B60-B4D8-C4DAEF60BDA1}"/>
              </a:ext>
            </a:extLst>
          </p:cNvPr>
          <p:cNvSpPr>
            <a:spLocks noGrp="1"/>
          </p:cNvSpPr>
          <p:nvPr>
            <p:ph type="title"/>
          </p:nvPr>
        </p:nvSpPr>
        <p:spPr/>
        <p:txBody>
          <a:bodyPr/>
          <a:lstStyle/>
          <a:p>
            <a:r>
              <a:rPr lang="en-US" dirty="0"/>
              <a:t>CPICKLE</a:t>
            </a:r>
          </a:p>
        </p:txBody>
      </p:sp>
      <p:sp>
        <p:nvSpPr>
          <p:cNvPr id="3" name="Date Placeholder 2">
            <a:extLst>
              <a:ext uri="{FF2B5EF4-FFF2-40B4-BE49-F238E27FC236}">
                <a16:creationId xmlns:a16="http://schemas.microsoft.com/office/drawing/2014/main" id="{A1E5834B-3154-4845-BFA8-4356010AF72F}"/>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E1503021-8EC9-4E12-9E08-2ADA6DF933F2}"/>
              </a:ext>
            </a:extLst>
          </p:cNvPr>
          <p:cNvSpPr>
            <a:spLocks noGrp="1"/>
          </p:cNvSpPr>
          <p:nvPr>
            <p:ph type="sldNum" sz="quarter" idx="4"/>
          </p:nvPr>
        </p:nvSpPr>
        <p:spPr/>
        <p:txBody>
          <a:bodyPr/>
          <a:lstStyle/>
          <a:p>
            <a:r>
              <a:rPr lang="en-US"/>
              <a:t>Slide no. </a:t>
            </a:r>
            <a:fld id="{7240F3D1-AE27-48C7-9FC9-EF8542F23A88}" type="slidenum">
              <a:rPr lang="en-US" smtClean="0"/>
              <a:pPr/>
              <a:t>87</a:t>
            </a:fld>
            <a:endParaRPr lang="en-US" dirty="0"/>
          </a:p>
        </p:txBody>
      </p:sp>
      <p:sp>
        <p:nvSpPr>
          <p:cNvPr id="5" name="Rectangle 4">
            <a:extLst>
              <a:ext uri="{FF2B5EF4-FFF2-40B4-BE49-F238E27FC236}">
                <a16:creationId xmlns:a16="http://schemas.microsoft.com/office/drawing/2014/main" id="{704D6620-3A20-4CC9-AF1D-407AC9501272}"/>
              </a:ext>
            </a:extLst>
          </p:cNvPr>
          <p:cNvSpPr/>
          <p:nvPr/>
        </p:nvSpPr>
        <p:spPr>
          <a:xfrm>
            <a:off x="72639" y="983231"/>
            <a:ext cx="8968811" cy="3416320"/>
          </a:xfrm>
          <a:prstGeom prst="rect">
            <a:avLst/>
          </a:prstGeom>
        </p:spPr>
        <p:txBody>
          <a:bodyPr wrap="square">
            <a:spAutoFit/>
          </a:bodyPr>
          <a:lstStyle/>
          <a:p>
            <a:pPr marL="285750" indent="-285750">
              <a:buFont typeface="Arial" panose="020B0604020202020204" pitchFamily="34" charset="0"/>
              <a:buChar char="•"/>
            </a:pPr>
            <a:r>
              <a:rPr lang="en-US" dirty="0"/>
              <a:t>A </a:t>
            </a:r>
            <a:r>
              <a:rPr lang="en-US" dirty="0">
                <a:highlight>
                  <a:srgbClr val="FFFF00"/>
                </a:highlight>
              </a:rPr>
              <a:t>faster</a:t>
            </a:r>
            <a:r>
              <a:rPr lang="en-US" dirty="0"/>
              <a:t> pickle.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dirty="0" err="1">
                <a:solidFill>
                  <a:srgbClr val="0070C0"/>
                </a:solidFill>
              </a:rPr>
              <a:t>cpickle</a:t>
            </a:r>
            <a:r>
              <a:rPr lang="en-US" dirty="0"/>
              <a:t> module is the exact same algorithm implemented in C instead of Python.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Using </a:t>
            </a:r>
            <a:r>
              <a:rPr lang="en-US" dirty="0" err="1">
                <a:solidFill>
                  <a:srgbClr val="0070C0"/>
                </a:solidFill>
              </a:rPr>
              <a:t>cpickle</a:t>
            </a:r>
            <a:r>
              <a:rPr lang="en-US" dirty="0"/>
              <a:t> means pickling at speeds up to </a:t>
            </a:r>
            <a:r>
              <a:rPr lang="en-US" dirty="0">
                <a:highlight>
                  <a:srgbClr val="FFFF00"/>
                </a:highlight>
              </a:rPr>
              <a:t>1000x faster </a:t>
            </a:r>
            <a:r>
              <a:rPr lang="en-US" dirty="0"/>
              <a:t>than pickle.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you </a:t>
            </a:r>
            <a:r>
              <a:rPr lang="en-US" dirty="0">
                <a:solidFill>
                  <a:srgbClr val="FF0000"/>
                </a:solidFill>
              </a:rPr>
              <a:t>cannot</a:t>
            </a:r>
            <a:r>
              <a:rPr lang="en-US" dirty="0"/>
              <a:t> create custom pickling and unpickling classes with </a:t>
            </a:r>
            <a:r>
              <a:rPr lang="en-US" dirty="0" err="1">
                <a:solidFill>
                  <a:srgbClr val="0070C0"/>
                </a:solidFill>
              </a:rPr>
              <a:t>cpickle</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if customizability is not important for you, use </a:t>
            </a:r>
            <a:r>
              <a:rPr lang="en-US" dirty="0" err="1"/>
              <a:t>cpickle</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dirty="0" err="1"/>
              <a:t>bytestreams</a:t>
            </a:r>
            <a:r>
              <a:rPr lang="en-US" dirty="0"/>
              <a:t> produced by </a:t>
            </a:r>
            <a:r>
              <a:rPr lang="en-US" dirty="0">
                <a:solidFill>
                  <a:srgbClr val="0070C0"/>
                </a:solidFill>
              </a:rPr>
              <a:t>pickle</a:t>
            </a:r>
            <a:r>
              <a:rPr lang="en-US" dirty="0"/>
              <a:t> and </a:t>
            </a:r>
            <a:r>
              <a:rPr lang="en-US" dirty="0" err="1">
                <a:solidFill>
                  <a:srgbClr val="0070C0"/>
                </a:solidFill>
              </a:rPr>
              <a:t>cpickle</a:t>
            </a:r>
            <a:r>
              <a:rPr lang="en-US" dirty="0"/>
              <a:t> are identical so they can be used interchangeably on pickled data. </a:t>
            </a:r>
          </a:p>
        </p:txBody>
      </p:sp>
    </p:spTree>
    <p:extLst>
      <p:ext uri="{BB962C8B-B14F-4D97-AF65-F5344CB8AC3E}">
        <p14:creationId xmlns:p14="http://schemas.microsoft.com/office/powerpoint/2010/main" val="427568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09AE-51E3-477E-8727-C638BEF7B389}"/>
              </a:ext>
            </a:extLst>
          </p:cNvPr>
          <p:cNvSpPr>
            <a:spLocks noGrp="1"/>
          </p:cNvSpPr>
          <p:nvPr>
            <p:ph type="title"/>
          </p:nvPr>
        </p:nvSpPr>
        <p:spPr/>
        <p:txBody>
          <a:bodyPr>
            <a:normAutofit/>
          </a:bodyPr>
          <a:lstStyle/>
          <a:p>
            <a:r>
              <a:rPr lang="en-US" dirty="0"/>
              <a:t>Customer Relationship Management</a:t>
            </a:r>
          </a:p>
        </p:txBody>
      </p:sp>
      <p:sp>
        <p:nvSpPr>
          <p:cNvPr id="3" name="Date Placeholder 2">
            <a:extLst>
              <a:ext uri="{FF2B5EF4-FFF2-40B4-BE49-F238E27FC236}">
                <a16:creationId xmlns:a16="http://schemas.microsoft.com/office/drawing/2014/main" id="{1BD619FA-5FD4-4686-9070-DA55D2111E45}"/>
              </a:ext>
            </a:extLst>
          </p:cNvPr>
          <p:cNvSpPr>
            <a:spLocks noGrp="1"/>
          </p:cNvSpPr>
          <p:nvPr>
            <p:ph type="dt" sz="half" idx="10"/>
          </p:nvPr>
        </p:nvSpPr>
        <p:spPr/>
        <p:txBody>
          <a:bodyPr/>
          <a:lstStyle/>
          <a:p>
            <a:fld id="{B604B242-A112-40FA-B30F-F44D6727C9BE}" type="datetime1">
              <a:rPr lang="en-US" smtClean="0"/>
              <a:t>1/14/19</a:t>
            </a:fld>
            <a:endParaRPr lang="en-US"/>
          </a:p>
        </p:txBody>
      </p:sp>
      <p:sp>
        <p:nvSpPr>
          <p:cNvPr id="4" name="Slide Number Placeholder 3">
            <a:extLst>
              <a:ext uri="{FF2B5EF4-FFF2-40B4-BE49-F238E27FC236}">
                <a16:creationId xmlns:a16="http://schemas.microsoft.com/office/drawing/2014/main" id="{4FA45849-674F-4736-B273-D42200B69101}"/>
              </a:ext>
            </a:extLst>
          </p:cNvPr>
          <p:cNvSpPr>
            <a:spLocks noGrp="1"/>
          </p:cNvSpPr>
          <p:nvPr>
            <p:ph type="sldNum" sz="quarter" idx="4"/>
          </p:nvPr>
        </p:nvSpPr>
        <p:spPr/>
        <p:txBody>
          <a:bodyPr/>
          <a:lstStyle/>
          <a:p>
            <a:r>
              <a:rPr lang="en-US"/>
              <a:t>Slide no. </a:t>
            </a:r>
            <a:fld id="{7240F3D1-AE27-48C7-9FC9-EF8542F23A88}" type="slidenum">
              <a:rPr lang="en-US" smtClean="0"/>
              <a:pPr/>
              <a:t>9</a:t>
            </a:fld>
            <a:endParaRPr lang="en-US" dirty="0"/>
          </a:p>
        </p:txBody>
      </p:sp>
      <p:sp>
        <p:nvSpPr>
          <p:cNvPr id="5" name="Rectangle 4">
            <a:extLst>
              <a:ext uri="{FF2B5EF4-FFF2-40B4-BE49-F238E27FC236}">
                <a16:creationId xmlns:a16="http://schemas.microsoft.com/office/drawing/2014/main" id="{37117386-C9DE-4B47-BBBB-F8AA3FF5EFF6}"/>
              </a:ext>
            </a:extLst>
          </p:cNvPr>
          <p:cNvSpPr/>
          <p:nvPr/>
        </p:nvSpPr>
        <p:spPr>
          <a:xfrm>
            <a:off x="150340" y="891540"/>
            <a:ext cx="8843319" cy="1569660"/>
          </a:xfrm>
          <a:prstGeom prst="rect">
            <a:avLst/>
          </a:prstGeom>
        </p:spPr>
        <p:txBody>
          <a:bodyPr wrap="square">
            <a:spAutoFit/>
          </a:bodyPr>
          <a:lstStyle/>
          <a:p>
            <a:r>
              <a:rPr lang="en-US" sz="1600" b="1" dirty="0"/>
              <a:t>6. Customer Service Predictions</a:t>
            </a:r>
          </a:p>
          <a:p>
            <a:endParaRPr lang="en-US" sz="1600" b="1" dirty="0"/>
          </a:p>
          <a:p>
            <a:pPr marL="285750" indent="-285750">
              <a:buFont typeface="Arial" panose="020B0604020202020204" pitchFamily="34" charset="0"/>
              <a:buChar char="•"/>
            </a:pPr>
            <a:r>
              <a:rPr lang="en-US" sz="1600" dirty="0"/>
              <a:t>Machine learning can make predictions about how many support events or how much support effort will be required based on the history of post-sales contacts in the CRM database.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As the products companies sell change over time, customer service gets a longer planning horizon.</a:t>
            </a:r>
          </a:p>
        </p:txBody>
      </p:sp>
    </p:spTree>
    <p:extLst>
      <p:ext uri="{BB962C8B-B14F-4D97-AF65-F5344CB8AC3E}">
        <p14:creationId xmlns:p14="http://schemas.microsoft.com/office/powerpoint/2010/main" val="71756326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Mytheme</Template>
  <TotalTime>145899</TotalTime>
  <Words>7006</Words>
  <Application>Microsoft Office PowerPoint</Application>
  <PresentationFormat>On-screen Show (16:9)</PresentationFormat>
  <Paragraphs>986</Paragraphs>
  <Slides>87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Gill Sans MT</vt:lpstr>
      <vt:lpstr>Calibri</vt:lpstr>
      <vt:lpstr>Arial</vt:lpstr>
      <vt:lpstr>Parcel</vt:lpstr>
      <vt:lpstr>Machine learning</vt:lpstr>
      <vt:lpstr>Machine learning</vt:lpstr>
      <vt:lpstr>definition</vt:lpstr>
      <vt:lpstr>Customer Relationship Management</vt:lpstr>
      <vt:lpstr>Customer Relationship Management</vt:lpstr>
      <vt:lpstr>Customer Relationship Management</vt:lpstr>
      <vt:lpstr>Customer Relationship Management</vt:lpstr>
      <vt:lpstr>Customer Relationship Management</vt:lpstr>
      <vt:lpstr>Customer Relationship Management</vt:lpstr>
      <vt:lpstr>Finance and Hedge Fund Portfolio Pricing</vt:lpstr>
      <vt:lpstr>Machine Learning Process Overview</vt:lpstr>
      <vt:lpstr>Variable types</vt:lpstr>
      <vt:lpstr>Variable types - Categorical</vt:lpstr>
      <vt:lpstr>Variable types - Categorical</vt:lpstr>
      <vt:lpstr>Variable types - Categorical</vt:lpstr>
      <vt:lpstr>Variable types - Categorical</vt:lpstr>
      <vt:lpstr>Variable types - Continuous </vt:lpstr>
      <vt:lpstr>datasets</vt:lpstr>
      <vt:lpstr>datasets</vt:lpstr>
      <vt:lpstr>datasets</vt:lpstr>
      <vt:lpstr>Why Training Data matters?</vt:lpstr>
      <vt:lpstr>How much training data is enough?</vt:lpstr>
      <vt:lpstr>Training data and big data</vt:lpstr>
      <vt:lpstr>What are good and bad training and test data sets?</vt:lpstr>
      <vt:lpstr>Model Accuracy</vt:lpstr>
      <vt:lpstr>Model Accuracy</vt:lpstr>
      <vt:lpstr>accuracies</vt:lpstr>
      <vt:lpstr>How can I get free training data?</vt:lpstr>
      <vt:lpstr>Types of machine learning</vt:lpstr>
      <vt:lpstr>supervised learning</vt:lpstr>
      <vt:lpstr>Unsupervised learning</vt:lpstr>
      <vt:lpstr>Unsupervised learning</vt:lpstr>
      <vt:lpstr>Human eye and clustering</vt:lpstr>
      <vt:lpstr>Results by various clustering techniques</vt:lpstr>
      <vt:lpstr>What does clustering mean?</vt:lpstr>
      <vt:lpstr>Few tips on clustering</vt:lpstr>
      <vt:lpstr>Reinforcement learning</vt:lpstr>
      <vt:lpstr>Deep learning</vt:lpstr>
      <vt:lpstr>Machine learning types and use cases</vt:lpstr>
      <vt:lpstr>Learning methods</vt:lpstr>
      <vt:lpstr>Machine learning </vt:lpstr>
      <vt:lpstr>Machine learning – cheAt sheet</vt:lpstr>
      <vt:lpstr>Strengths of ML</vt:lpstr>
      <vt:lpstr>Challenges of ml</vt:lpstr>
      <vt:lpstr>Challenges of ml</vt:lpstr>
      <vt:lpstr>Challenges of ml</vt:lpstr>
      <vt:lpstr>Parametric &amp; non-parametric machine learning</vt:lpstr>
      <vt:lpstr>Parametric &amp; non-parametric machine learning</vt:lpstr>
      <vt:lpstr>Parametric &amp; non-parametric machine learning</vt:lpstr>
      <vt:lpstr>Stages of ml</vt:lpstr>
      <vt:lpstr>Data science life cycle</vt:lpstr>
      <vt:lpstr>Life cycle -- summary</vt:lpstr>
      <vt:lpstr>Stage - Data selection, preparation, and modeling</vt:lpstr>
      <vt:lpstr>Data Acquisition</vt:lpstr>
      <vt:lpstr>Data Processing/Integration</vt:lpstr>
      <vt:lpstr>Feature Engineering</vt:lpstr>
      <vt:lpstr>PCA, SVD, LDA – in bits</vt:lpstr>
      <vt:lpstr>Model selection</vt:lpstr>
      <vt:lpstr>Model evaluation, validation, complexity and improvement</vt:lpstr>
      <vt:lpstr>Overfitting</vt:lpstr>
      <vt:lpstr>Why overfitting happens</vt:lpstr>
      <vt:lpstr>How to Detect Overfitting</vt:lpstr>
      <vt:lpstr>How to Prevent Overfitting</vt:lpstr>
      <vt:lpstr>Underfitting </vt:lpstr>
      <vt:lpstr>How to Prevent underfitting</vt:lpstr>
      <vt:lpstr>What it means is …</vt:lpstr>
      <vt:lpstr>Let us understand</vt:lpstr>
      <vt:lpstr>Bias and variance</vt:lpstr>
      <vt:lpstr>Bias-Variance Tradeoff</vt:lpstr>
      <vt:lpstr>Bias, variance - balance</vt:lpstr>
      <vt:lpstr>Model Complexity</vt:lpstr>
      <vt:lpstr>Measuring model complexity</vt:lpstr>
      <vt:lpstr>Controlling model complexity</vt:lpstr>
      <vt:lpstr>Dimensionality reduction</vt:lpstr>
      <vt:lpstr>Model Evaluation and Performance</vt:lpstr>
      <vt:lpstr>improving Model Performance and Ensemble Learning</vt:lpstr>
      <vt:lpstr>Model performance and error analysis</vt:lpstr>
      <vt:lpstr>underfitting and overfitting</vt:lpstr>
      <vt:lpstr>Bias - variance</vt:lpstr>
      <vt:lpstr>bias and variance - Bias</vt:lpstr>
      <vt:lpstr>bias and variance - Variance </vt:lpstr>
      <vt:lpstr>Bias-Variance Trade-Off</vt:lpstr>
      <vt:lpstr>Model persistence</vt:lpstr>
      <vt:lpstr>SERIALIZATION</vt:lpstr>
      <vt:lpstr>methods</vt:lpstr>
      <vt:lpstr>pickle</vt:lpstr>
      <vt:lpstr>CPICKLE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Bhupen Sinha</cp:lastModifiedBy>
  <cp:revision>2055</cp:revision>
  <cp:lastPrinted>2017-04-27T07:15:37Z</cp:lastPrinted>
  <dcterms:modified xsi:type="dcterms:W3CDTF">2019-01-14T07:23:42Z</dcterms:modified>
</cp:coreProperties>
</file>